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5" r:id="rId2"/>
    <p:sldMasterId id="2147483735" r:id="rId3"/>
  </p:sldMasterIdLst>
  <p:notesMasterIdLst>
    <p:notesMasterId r:id="rId59"/>
  </p:notesMasterIdLst>
  <p:handoutMasterIdLst>
    <p:handoutMasterId r:id="rId60"/>
  </p:handoutMasterIdLst>
  <p:sldIdLst>
    <p:sldId id="1314" r:id="rId4"/>
    <p:sldId id="1324" r:id="rId5"/>
    <p:sldId id="1346" r:id="rId6"/>
    <p:sldId id="1410" r:id="rId7"/>
    <p:sldId id="1463" r:id="rId8"/>
    <p:sldId id="1464" r:id="rId9"/>
    <p:sldId id="1429" r:id="rId10"/>
    <p:sldId id="1369" r:id="rId11"/>
    <p:sldId id="1425" r:id="rId12"/>
    <p:sldId id="434" r:id="rId13"/>
    <p:sldId id="435" r:id="rId14"/>
    <p:sldId id="436" r:id="rId15"/>
    <p:sldId id="1467" r:id="rId16"/>
    <p:sldId id="352" r:id="rId17"/>
    <p:sldId id="1465" r:id="rId18"/>
    <p:sldId id="433" r:id="rId19"/>
    <p:sldId id="438" r:id="rId20"/>
    <p:sldId id="439" r:id="rId21"/>
    <p:sldId id="1466" r:id="rId22"/>
    <p:sldId id="440" r:id="rId23"/>
    <p:sldId id="441" r:id="rId24"/>
    <p:sldId id="474" r:id="rId25"/>
    <p:sldId id="475" r:id="rId26"/>
    <p:sldId id="1468" r:id="rId27"/>
    <p:sldId id="1469" r:id="rId28"/>
    <p:sldId id="445" r:id="rId29"/>
    <p:sldId id="477" r:id="rId30"/>
    <p:sldId id="478" r:id="rId31"/>
    <p:sldId id="447" r:id="rId32"/>
    <p:sldId id="479" r:id="rId33"/>
    <p:sldId id="448" r:id="rId34"/>
    <p:sldId id="1470" r:id="rId35"/>
    <p:sldId id="1471" r:id="rId36"/>
    <p:sldId id="453" r:id="rId37"/>
    <p:sldId id="454" r:id="rId38"/>
    <p:sldId id="455" r:id="rId39"/>
    <p:sldId id="456" r:id="rId40"/>
    <p:sldId id="458" r:id="rId41"/>
    <p:sldId id="457" r:id="rId42"/>
    <p:sldId id="459" r:id="rId43"/>
    <p:sldId id="481" r:id="rId44"/>
    <p:sldId id="1472" r:id="rId45"/>
    <p:sldId id="460" r:id="rId46"/>
    <p:sldId id="461" r:id="rId47"/>
    <p:sldId id="465" r:id="rId48"/>
    <p:sldId id="466" r:id="rId49"/>
    <p:sldId id="467" r:id="rId50"/>
    <p:sldId id="1473" r:id="rId51"/>
    <p:sldId id="468" r:id="rId52"/>
    <p:sldId id="469" r:id="rId53"/>
    <p:sldId id="470" r:id="rId54"/>
    <p:sldId id="471" r:id="rId55"/>
    <p:sldId id="484" r:id="rId56"/>
    <p:sldId id="1474" r:id="rId57"/>
    <p:sldId id="1356" r:id="rId58"/>
  </p:sldIdLst>
  <p:sldSz cx="9144000" cy="6858000" type="screen4x3"/>
  <p:notesSz cx="7010400" cy="9236075"/>
  <p:defaultTextStyle>
    <a:defPPr>
      <a:defRPr lang="en-US"/>
    </a:defPPr>
    <a:lvl1pPr algn="r" rtl="0" fontAlgn="base">
      <a:spcBef>
        <a:spcPct val="0"/>
      </a:spcBef>
      <a:spcAft>
        <a:spcPct val="0"/>
      </a:spcAft>
      <a:defRPr sz="4000" b="1" kern="1200">
        <a:solidFill>
          <a:schemeClr val="tx1"/>
        </a:solidFill>
        <a:latin typeface="Arial" charset="0"/>
        <a:ea typeface="+mn-ea"/>
        <a:cs typeface="+mn-cs"/>
      </a:defRPr>
    </a:lvl1pPr>
    <a:lvl2pPr marL="457200" algn="r" rtl="0" fontAlgn="base">
      <a:spcBef>
        <a:spcPct val="0"/>
      </a:spcBef>
      <a:spcAft>
        <a:spcPct val="0"/>
      </a:spcAft>
      <a:defRPr sz="4000" b="1" kern="1200">
        <a:solidFill>
          <a:schemeClr val="tx1"/>
        </a:solidFill>
        <a:latin typeface="Arial" charset="0"/>
        <a:ea typeface="+mn-ea"/>
        <a:cs typeface="+mn-cs"/>
      </a:defRPr>
    </a:lvl2pPr>
    <a:lvl3pPr marL="914400" algn="r" rtl="0" fontAlgn="base">
      <a:spcBef>
        <a:spcPct val="0"/>
      </a:spcBef>
      <a:spcAft>
        <a:spcPct val="0"/>
      </a:spcAft>
      <a:defRPr sz="4000" b="1" kern="1200">
        <a:solidFill>
          <a:schemeClr val="tx1"/>
        </a:solidFill>
        <a:latin typeface="Arial" charset="0"/>
        <a:ea typeface="+mn-ea"/>
        <a:cs typeface="+mn-cs"/>
      </a:defRPr>
    </a:lvl3pPr>
    <a:lvl4pPr marL="1371600" algn="r" rtl="0" fontAlgn="base">
      <a:spcBef>
        <a:spcPct val="0"/>
      </a:spcBef>
      <a:spcAft>
        <a:spcPct val="0"/>
      </a:spcAft>
      <a:defRPr sz="4000" b="1" kern="1200">
        <a:solidFill>
          <a:schemeClr val="tx1"/>
        </a:solidFill>
        <a:latin typeface="Arial" charset="0"/>
        <a:ea typeface="+mn-ea"/>
        <a:cs typeface="+mn-cs"/>
      </a:defRPr>
    </a:lvl4pPr>
    <a:lvl5pPr marL="1828800" algn="r" rtl="0" fontAlgn="base">
      <a:spcBef>
        <a:spcPct val="0"/>
      </a:spcBef>
      <a:spcAft>
        <a:spcPct val="0"/>
      </a:spcAft>
      <a:defRPr sz="4000" b="1" kern="1200">
        <a:solidFill>
          <a:schemeClr val="tx1"/>
        </a:solidFill>
        <a:latin typeface="Arial" charset="0"/>
        <a:ea typeface="+mn-ea"/>
        <a:cs typeface="+mn-cs"/>
      </a:defRPr>
    </a:lvl5pPr>
    <a:lvl6pPr marL="2286000" algn="l" defTabSz="914400" rtl="0" eaLnBrk="1" latinLnBrk="0" hangingPunct="1">
      <a:defRPr sz="4000" b="1" kern="1200">
        <a:solidFill>
          <a:schemeClr val="tx1"/>
        </a:solidFill>
        <a:latin typeface="Arial" charset="0"/>
        <a:ea typeface="+mn-ea"/>
        <a:cs typeface="+mn-cs"/>
      </a:defRPr>
    </a:lvl6pPr>
    <a:lvl7pPr marL="2743200" algn="l" defTabSz="914400" rtl="0" eaLnBrk="1" latinLnBrk="0" hangingPunct="1">
      <a:defRPr sz="4000" b="1" kern="1200">
        <a:solidFill>
          <a:schemeClr val="tx1"/>
        </a:solidFill>
        <a:latin typeface="Arial" charset="0"/>
        <a:ea typeface="+mn-ea"/>
        <a:cs typeface="+mn-cs"/>
      </a:defRPr>
    </a:lvl7pPr>
    <a:lvl8pPr marL="3200400" algn="l" defTabSz="914400" rtl="0" eaLnBrk="1" latinLnBrk="0" hangingPunct="1">
      <a:defRPr sz="4000" b="1" kern="1200">
        <a:solidFill>
          <a:schemeClr val="tx1"/>
        </a:solidFill>
        <a:latin typeface="Arial" charset="0"/>
        <a:ea typeface="+mn-ea"/>
        <a:cs typeface="+mn-cs"/>
      </a:defRPr>
    </a:lvl8pPr>
    <a:lvl9pPr marL="3657600" algn="l" defTabSz="914400" rtl="0" eaLnBrk="1" latinLnBrk="0" hangingPunct="1">
      <a:defRPr sz="4000" b="1"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8C7CF0B3-D5F9-2949-AEC1-83D06687FB59}">
          <p14:sldIdLst>
            <p14:sldId id="1314"/>
            <p14:sldId id="1324"/>
            <p14:sldId id="1346"/>
            <p14:sldId id="1410"/>
            <p14:sldId id="1463"/>
            <p14:sldId id="1464"/>
            <p14:sldId id="1429"/>
            <p14:sldId id="1369"/>
            <p14:sldId id="1425"/>
            <p14:sldId id="434"/>
            <p14:sldId id="435"/>
            <p14:sldId id="436"/>
            <p14:sldId id="1467"/>
            <p14:sldId id="352"/>
            <p14:sldId id="1465"/>
            <p14:sldId id="433"/>
            <p14:sldId id="438"/>
            <p14:sldId id="439"/>
            <p14:sldId id="1466"/>
            <p14:sldId id="440"/>
            <p14:sldId id="441"/>
            <p14:sldId id="474"/>
            <p14:sldId id="475"/>
            <p14:sldId id="1468"/>
            <p14:sldId id="1469"/>
            <p14:sldId id="445"/>
            <p14:sldId id="477"/>
            <p14:sldId id="478"/>
            <p14:sldId id="447"/>
            <p14:sldId id="479"/>
            <p14:sldId id="448"/>
            <p14:sldId id="1470"/>
            <p14:sldId id="1471"/>
            <p14:sldId id="453"/>
            <p14:sldId id="454"/>
            <p14:sldId id="455"/>
            <p14:sldId id="456"/>
            <p14:sldId id="458"/>
            <p14:sldId id="457"/>
            <p14:sldId id="459"/>
            <p14:sldId id="481"/>
            <p14:sldId id="1472"/>
            <p14:sldId id="460"/>
            <p14:sldId id="461"/>
            <p14:sldId id="465"/>
            <p14:sldId id="466"/>
            <p14:sldId id="467"/>
            <p14:sldId id="1473"/>
            <p14:sldId id="468"/>
            <p14:sldId id="469"/>
            <p14:sldId id="470"/>
            <p14:sldId id="471"/>
            <p14:sldId id="484"/>
            <p14:sldId id="1474"/>
            <p14:sldId id="135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66FF33"/>
    <a:srgbClr val="E2E200"/>
    <a:srgbClr val="B7CFCE"/>
    <a:srgbClr val="000066"/>
    <a:srgbClr val="080808"/>
    <a:srgbClr val="B48900"/>
    <a:srgbClr val="008000"/>
    <a:srgbClr val="FF9999"/>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16" autoAdjust="0"/>
    <p:restoredTop sz="96374" autoAdjust="0"/>
  </p:normalViewPr>
  <p:slideViewPr>
    <p:cSldViewPr>
      <p:cViewPr varScale="1">
        <p:scale>
          <a:sx n="67" d="100"/>
          <a:sy n="67" d="100"/>
        </p:scale>
        <p:origin x="1176" y="40"/>
      </p:cViewPr>
      <p:guideLst>
        <p:guide orient="horz" pos="2160"/>
        <p:guide pos="2880"/>
      </p:guideLst>
    </p:cSldViewPr>
  </p:slideViewPr>
  <p:outlineViewPr>
    <p:cViewPr>
      <p:scale>
        <a:sx n="33" d="100"/>
        <a:sy n="33" d="100"/>
      </p:scale>
      <p:origin x="0" y="1962"/>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68" d="100"/>
          <a:sy n="68" d="100"/>
        </p:scale>
        <p:origin x="-2232" y="-102"/>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2" y="1"/>
            <a:ext cx="3036623" cy="462721"/>
          </a:xfrm>
          <a:prstGeom prst="rect">
            <a:avLst/>
          </a:prstGeom>
          <a:noFill/>
          <a:ln w="9525">
            <a:noFill/>
            <a:miter lim="800000"/>
            <a:headEnd/>
            <a:tailEnd/>
          </a:ln>
          <a:effectLst/>
        </p:spPr>
        <p:txBody>
          <a:bodyPr vert="horz" wrap="square" lIns="91552" tIns="45775" rIns="91552" bIns="45775" numCol="1" anchor="t" anchorCtr="0" compatLnSpc="1">
            <a:prstTxWarp prst="textNoShape">
              <a:avLst/>
            </a:prstTxWarp>
          </a:bodyPr>
          <a:lstStyle>
            <a:lvl1pPr algn="l" defTabSz="916045">
              <a:defRPr sz="1100" b="0">
                <a:latin typeface="Arial" pitchFamily="34" charset="0"/>
              </a:defRPr>
            </a:lvl1pPr>
          </a:lstStyle>
          <a:p>
            <a:pPr>
              <a:defRPr/>
            </a:pPr>
            <a:endParaRPr lang="en-US" dirty="0"/>
          </a:p>
        </p:txBody>
      </p:sp>
      <p:sp>
        <p:nvSpPr>
          <p:cNvPr id="216067" name="Rectangle 3"/>
          <p:cNvSpPr>
            <a:spLocks noGrp="1" noChangeArrowheads="1"/>
          </p:cNvSpPr>
          <p:nvPr>
            <p:ph type="dt" sz="quarter" idx="1"/>
          </p:nvPr>
        </p:nvSpPr>
        <p:spPr bwMode="auto">
          <a:xfrm>
            <a:off x="3972257" y="1"/>
            <a:ext cx="3036623" cy="462721"/>
          </a:xfrm>
          <a:prstGeom prst="rect">
            <a:avLst/>
          </a:prstGeom>
          <a:noFill/>
          <a:ln w="9525">
            <a:noFill/>
            <a:miter lim="800000"/>
            <a:headEnd/>
            <a:tailEnd/>
          </a:ln>
          <a:effectLst/>
        </p:spPr>
        <p:txBody>
          <a:bodyPr vert="horz" wrap="square" lIns="91552" tIns="45775" rIns="91552" bIns="45775" numCol="1" anchor="t" anchorCtr="0" compatLnSpc="1">
            <a:prstTxWarp prst="textNoShape">
              <a:avLst/>
            </a:prstTxWarp>
          </a:bodyPr>
          <a:lstStyle>
            <a:lvl1pPr defTabSz="916045">
              <a:defRPr sz="1100" b="0">
                <a:latin typeface="Arial" pitchFamily="34" charset="0"/>
              </a:defRPr>
            </a:lvl1pPr>
          </a:lstStyle>
          <a:p>
            <a:pPr>
              <a:defRPr/>
            </a:pPr>
            <a:endParaRPr lang="en-US" dirty="0"/>
          </a:p>
        </p:txBody>
      </p:sp>
      <p:sp>
        <p:nvSpPr>
          <p:cNvPr id="216068" name="Rectangle 4"/>
          <p:cNvSpPr>
            <a:spLocks noGrp="1" noChangeArrowheads="1"/>
          </p:cNvSpPr>
          <p:nvPr>
            <p:ph type="ftr" sz="quarter" idx="2"/>
          </p:nvPr>
        </p:nvSpPr>
        <p:spPr bwMode="auto">
          <a:xfrm>
            <a:off x="2" y="8771829"/>
            <a:ext cx="3036623" cy="462721"/>
          </a:xfrm>
          <a:prstGeom prst="rect">
            <a:avLst/>
          </a:prstGeom>
          <a:noFill/>
          <a:ln w="9525">
            <a:noFill/>
            <a:miter lim="800000"/>
            <a:headEnd/>
            <a:tailEnd/>
          </a:ln>
          <a:effectLst/>
        </p:spPr>
        <p:txBody>
          <a:bodyPr vert="horz" wrap="square" lIns="91552" tIns="45775" rIns="91552" bIns="45775" numCol="1" anchor="b" anchorCtr="0" compatLnSpc="1">
            <a:prstTxWarp prst="textNoShape">
              <a:avLst/>
            </a:prstTxWarp>
          </a:bodyPr>
          <a:lstStyle>
            <a:lvl1pPr algn="l" defTabSz="916045">
              <a:defRPr sz="1100" b="0">
                <a:latin typeface="Arial" pitchFamily="34" charset="0"/>
              </a:defRPr>
            </a:lvl1pPr>
          </a:lstStyle>
          <a:p>
            <a:pPr>
              <a:defRPr/>
            </a:pPr>
            <a:endParaRPr lang="en-US" dirty="0"/>
          </a:p>
        </p:txBody>
      </p:sp>
      <p:sp>
        <p:nvSpPr>
          <p:cNvPr id="216069" name="Rectangle 5"/>
          <p:cNvSpPr>
            <a:spLocks noGrp="1" noChangeArrowheads="1"/>
          </p:cNvSpPr>
          <p:nvPr>
            <p:ph type="sldNum" sz="quarter" idx="3"/>
          </p:nvPr>
        </p:nvSpPr>
        <p:spPr bwMode="auto">
          <a:xfrm>
            <a:off x="3972257" y="8771829"/>
            <a:ext cx="3036623" cy="462721"/>
          </a:xfrm>
          <a:prstGeom prst="rect">
            <a:avLst/>
          </a:prstGeom>
          <a:noFill/>
          <a:ln w="9525">
            <a:noFill/>
            <a:miter lim="800000"/>
            <a:headEnd/>
            <a:tailEnd/>
          </a:ln>
          <a:effectLst/>
        </p:spPr>
        <p:txBody>
          <a:bodyPr vert="horz" wrap="square" lIns="91552" tIns="45775" rIns="91552" bIns="45775" numCol="1" anchor="b" anchorCtr="0" compatLnSpc="1">
            <a:prstTxWarp prst="textNoShape">
              <a:avLst/>
            </a:prstTxWarp>
          </a:bodyPr>
          <a:lstStyle>
            <a:lvl1pPr defTabSz="916045">
              <a:defRPr sz="1100" b="0">
                <a:latin typeface="Arial" pitchFamily="34" charset="0"/>
              </a:defRPr>
            </a:lvl1pPr>
          </a:lstStyle>
          <a:p>
            <a:pPr>
              <a:defRPr/>
            </a:pPr>
            <a:fld id="{CD55FDD6-10A5-42B0-85AC-A78DCFFC7A78}" type="slidenum">
              <a:rPr lang="en-US"/>
              <a:pPr>
                <a:defRPr/>
              </a:pPr>
              <a:t>‹#›</a:t>
            </a:fld>
            <a:endParaRPr lang="en-US" dirty="0"/>
          </a:p>
        </p:txBody>
      </p:sp>
    </p:spTree>
    <p:extLst>
      <p:ext uri="{BB962C8B-B14F-4D97-AF65-F5344CB8AC3E}">
        <p14:creationId xmlns:p14="http://schemas.microsoft.com/office/powerpoint/2010/main" val="25466898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2" y="1"/>
            <a:ext cx="3036623" cy="462721"/>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lvl1pPr algn="l" defTabSz="929806">
              <a:defRPr sz="1100" b="0">
                <a:latin typeface="Arial" pitchFamily="34" charset="0"/>
              </a:defRPr>
            </a:lvl1pPr>
          </a:lstStyle>
          <a:p>
            <a:pPr>
              <a:defRPr/>
            </a:pPr>
            <a:endParaRPr lang="en-US" dirty="0"/>
          </a:p>
        </p:txBody>
      </p:sp>
      <p:sp>
        <p:nvSpPr>
          <p:cNvPr id="10243" name="Rectangle 3"/>
          <p:cNvSpPr>
            <a:spLocks noGrp="1" noChangeArrowheads="1"/>
          </p:cNvSpPr>
          <p:nvPr>
            <p:ph type="dt" idx="1"/>
          </p:nvPr>
        </p:nvSpPr>
        <p:spPr bwMode="auto">
          <a:xfrm>
            <a:off x="3972257" y="1"/>
            <a:ext cx="3036623" cy="462721"/>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lvl1pPr defTabSz="929806">
              <a:defRPr sz="1100" b="0">
                <a:latin typeface="Arial" pitchFamily="34" charset="0"/>
              </a:defRPr>
            </a:lvl1pPr>
          </a:lstStyle>
          <a:p>
            <a:pPr>
              <a:defRPr/>
            </a:pPr>
            <a:endParaRPr lang="en-US" dirty="0"/>
          </a:p>
        </p:txBody>
      </p:sp>
      <p:sp>
        <p:nvSpPr>
          <p:cNvPr id="3076" name="Rectangle 4"/>
          <p:cNvSpPr>
            <a:spLocks noGrp="1" noRot="1" noChangeAspect="1" noChangeArrowheads="1" noTextEdit="1"/>
          </p:cNvSpPr>
          <p:nvPr>
            <p:ph type="sldImg" idx="2"/>
          </p:nvPr>
        </p:nvSpPr>
        <p:spPr bwMode="auto">
          <a:xfrm>
            <a:off x="1195388" y="693738"/>
            <a:ext cx="4618037" cy="3462337"/>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701346" y="4387443"/>
            <a:ext cx="5607712" cy="4156845"/>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2" y="8771829"/>
            <a:ext cx="3036623" cy="462721"/>
          </a:xfrm>
          <a:prstGeom prst="rect">
            <a:avLst/>
          </a:prstGeom>
          <a:noFill/>
          <a:ln w="9525">
            <a:noFill/>
            <a:miter lim="800000"/>
            <a:headEnd/>
            <a:tailEnd/>
          </a:ln>
          <a:effectLst/>
        </p:spPr>
        <p:txBody>
          <a:bodyPr vert="horz" wrap="square" lIns="93061" tIns="46531" rIns="93061" bIns="46531" numCol="1" anchor="b" anchorCtr="0" compatLnSpc="1">
            <a:prstTxWarp prst="textNoShape">
              <a:avLst/>
            </a:prstTxWarp>
          </a:bodyPr>
          <a:lstStyle>
            <a:lvl1pPr algn="l" defTabSz="929806">
              <a:defRPr sz="1100" b="0">
                <a:latin typeface="Arial" pitchFamily="34" charset="0"/>
              </a:defRPr>
            </a:lvl1pPr>
          </a:lstStyle>
          <a:p>
            <a:pPr>
              <a:defRPr/>
            </a:pPr>
            <a:endParaRPr lang="en-US" dirty="0"/>
          </a:p>
        </p:txBody>
      </p:sp>
      <p:sp>
        <p:nvSpPr>
          <p:cNvPr id="10247" name="Rectangle 7"/>
          <p:cNvSpPr>
            <a:spLocks noGrp="1" noChangeArrowheads="1"/>
          </p:cNvSpPr>
          <p:nvPr>
            <p:ph type="sldNum" sz="quarter" idx="5"/>
          </p:nvPr>
        </p:nvSpPr>
        <p:spPr bwMode="auto">
          <a:xfrm>
            <a:off x="3972257" y="8771829"/>
            <a:ext cx="3036623" cy="462721"/>
          </a:xfrm>
          <a:prstGeom prst="rect">
            <a:avLst/>
          </a:prstGeom>
          <a:noFill/>
          <a:ln w="9525">
            <a:noFill/>
            <a:miter lim="800000"/>
            <a:headEnd/>
            <a:tailEnd/>
          </a:ln>
          <a:effectLst/>
        </p:spPr>
        <p:txBody>
          <a:bodyPr vert="horz" wrap="square" lIns="93061" tIns="46531" rIns="93061" bIns="46531" numCol="1" anchor="b" anchorCtr="0" compatLnSpc="1">
            <a:prstTxWarp prst="textNoShape">
              <a:avLst/>
            </a:prstTxWarp>
          </a:bodyPr>
          <a:lstStyle>
            <a:lvl1pPr defTabSz="929806">
              <a:defRPr sz="1100" b="0">
                <a:latin typeface="Arial" pitchFamily="34" charset="0"/>
              </a:defRPr>
            </a:lvl1pPr>
          </a:lstStyle>
          <a:p>
            <a:pPr>
              <a:defRPr/>
            </a:pPr>
            <a:fld id="{E41B553B-741E-4F8F-94A4-0D19498BE0BE}" type="slidenum">
              <a:rPr lang="en-US"/>
              <a:pPr>
                <a:defRPr/>
              </a:pPr>
              <a:t>‹#›</a:t>
            </a:fld>
            <a:endParaRPr lang="en-US" dirty="0"/>
          </a:p>
        </p:txBody>
      </p:sp>
    </p:spTree>
    <p:extLst>
      <p:ext uri="{BB962C8B-B14F-4D97-AF65-F5344CB8AC3E}">
        <p14:creationId xmlns:p14="http://schemas.microsoft.com/office/powerpoint/2010/main" val="3609149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218075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3620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3494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7109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587586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3777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217663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8267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79942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8997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081209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129989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5853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1305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2167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6853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009911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105131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5377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50153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0247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4860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384358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38991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815724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169303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733308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94369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094613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732534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06067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01576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75050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770998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46021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37851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1047777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413339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759635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634085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89363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96091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1393666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201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1364753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34245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02273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3812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76621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569815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90815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538455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170145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330865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287999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C57DCE0B-9022-497A-86A0-DA1D45C79DD5}"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1E3F1639-9477-447E-937E-06A6A3269A63}"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28600"/>
            <a:ext cx="2286000" cy="55610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228600"/>
            <a:ext cx="6705600" cy="55610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B45CFE9E-09FE-4081-8D3F-4D70ED3B61F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Chart Placeholder 2"/>
          <p:cNvSpPr>
            <a:spLocks noGrp="1"/>
          </p:cNvSpPr>
          <p:nvPr>
            <p:ph type="chart" idx="1"/>
          </p:nvPr>
        </p:nvSpPr>
        <p:spPr>
          <a:xfrm>
            <a:off x="228600" y="1676400"/>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D8FAF3E3-D4A9-4CA3-8758-02F35684B9E8}"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able Placeholder 2"/>
          <p:cNvSpPr>
            <a:spLocks noGrp="1"/>
          </p:cNvSpPr>
          <p:nvPr>
            <p:ph type="tbl" idx="1"/>
          </p:nvPr>
        </p:nvSpPr>
        <p:spPr>
          <a:xfrm>
            <a:off x="228600" y="1676400"/>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95120C87-BD02-4CB1-A065-59FE4CB566D9}"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ext Placeholder 2"/>
          <p:cNvSpPr>
            <a:spLocks noGrp="1"/>
          </p:cNvSpPr>
          <p:nvPr>
            <p:ph type="body" sz="half" idx="1"/>
          </p:nvPr>
        </p:nvSpPr>
        <p:spPr>
          <a:xfrm>
            <a:off x="228600" y="1676400"/>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BF0D31D-5DF3-419F-909D-39CC27B261C2}"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0" y="228600"/>
            <a:ext cx="9144000" cy="5561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6F024C2F-D527-4119-ADF3-9B4408EE0CF4}"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6B6EBFCA-8576-4D25-AB78-C2FBBDAB4C78}"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2" name="Picture 12" descr="RN Curve"/>
          <p:cNvPicPr>
            <a:picLocks noChangeAspect="1" noChangeArrowheads="1"/>
          </p:cNvPicPr>
          <p:nvPr userDrawn="1"/>
        </p:nvPicPr>
        <p:blipFill>
          <a:blip r:embed="rId2" cstate="print"/>
          <a:srcRect/>
          <a:stretch>
            <a:fillRect/>
          </a:stretch>
        </p:blipFill>
        <p:spPr bwMode="auto">
          <a:xfrm>
            <a:off x="7696200" y="0"/>
            <a:ext cx="1447800" cy="6859588"/>
          </a:xfrm>
          <a:prstGeom prst="rect">
            <a:avLst/>
          </a:prstGeom>
          <a:noFill/>
          <a:ln w="9525">
            <a:noFill/>
            <a:miter lim="800000"/>
            <a:headEnd/>
            <a:tailEnd/>
          </a:ln>
        </p:spPr>
      </p:pic>
    </p:spTree>
    <p:extLst>
      <p:ext uri="{BB962C8B-B14F-4D97-AF65-F5344CB8AC3E}">
        <p14:creationId xmlns:p14="http://schemas.microsoft.com/office/powerpoint/2010/main" val="32316423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52A28ED-A925-4AB1-8434-4B49D9C7EDFD}" type="datetimeFigureOut">
              <a:rPr lang="en-US" smtClean="0"/>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4EEE78-37CD-446A-93A4-B294C5164F2B}" type="slidenum">
              <a:rPr lang="en-US" smtClean="0"/>
              <a:t>‹#›</a:t>
            </a:fld>
            <a:endParaRPr lang="en-US"/>
          </a:p>
        </p:txBody>
      </p:sp>
    </p:spTree>
    <p:extLst>
      <p:ext uri="{BB962C8B-B14F-4D97-AF65-F5344CB8AC3E}">
        <p14:creationId xmlns:p14="http://schemas.microsoft.com/office/powerpoint/2010/main" val="10141799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2A28ED-A925-4AB1-8434-4B49D9C7EDFD}" type="datetimeFigureOut">
              <a:rPr lang="en-US" smtClean="0"/>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4EEE78-37CD-446A-93A4-B294C5164F2B}" type="slidenum">
              <a:rPr lang="en-US" smtClean="0"/>
              <a:t>‹#›</a:t>
            </a:fld>
            <a:endParaRPr lang="en-US"/>
          </a:p>
        </p:txBody>
      </p:sp>
    </p:spTree>
    <p:extLst>
      <p:ext uri="{BB962C8B-B14F-4D97-AF65-F5344CB8AC3E}">
        <p14:creationId xmlns:p14="http://schemas.microsoft.com/office/powerpoint/2010/main" val="1205916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ABDBEFC0-DEB4-4A6F-87B8-088089C9C9CB}"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2A28ED-A925-4AB1-8434-4B49D9C7EDFD}" type="datetimeFigureOut">
              <a:rPr lang="en-US" smtClean="0"/>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4EEE78-37CD-446A-93A4-B294C5164F2B}" type="slidenum">
              <a:rPr lang="en-US" smtClean="0"/>
              <a:t>‹#›</a:t>
            </a:fld>
            <a:endParaRPr lang="en-US"/>
          </a:p>
        </p:txBody>
      </p:sp>
    </p:spTree>
    <p:extLst>
      <p:ext uri="{BB962C8B-B14F-4D97-AF65-F5344CB8AC3E}">
        <p14:creationId xmlns:p14="http://schemas.microsoft.com/office/powerpoint/2010/main" val="2182628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2A28ED-A925-4AB1-8434-4B49D9C7EDFD}" type="datetimeFigureOut">
              <a:rPr lang="en-US" smtClean="0"/>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4EEE78-37CD-446A-93A4-B294C5164F2B}" type="slidenum">
              <a:rPr lang="en-US" smtClean="0"/>
              <a:t>‹#›</a:t>
            </a:fld>
            <a:endParaRPr lang="en-US"/>
          </a:p>
        </p:txBody>
      </p:sp>
    </p:spTree>
    <p:extLst>
      <p:ext uri="{BB962C8B-B14F-4D97-AF65-F5344CB8AC3E}">
        <p14:creationId xmlns:p14="http://schemas.microsoft.com/office/powerpoint/2010/main" val="1871760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2A28ED-A925-4AB1-8434-4B49D9C7EDFD}" type="datetimeFigureOut">
              <a:rPr lang="en-US" smtClean="0"/>
              <a:t>5/24/2023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4EEE78-37CD-446A-93A4-B294C5164F2B}" type="slidenum">
              <a:rPr lang="en-US" smtClean="0"/>
              <a:t>‹#›</a:t>
            </a:fld>
            <a:endParaRPr lang="en-US"/>
          </a:p>
        </p:txBody>
      </p:sp>
    </p:spTree>
    <p:extLst>
      <p:ext uri="{BB962C8B-B14F-4D97-AF65-F5344CB8AC3E}">
        <p14:creationId xmlns:p14="http://schemas.microsoft.com/office/powerpoint/2010/main" val="42822056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2A28ED-A925-4AB1-8434-4B49D9C7EDFD}" type="datetimeFigureOut">
              <a:rPr lang="en-US" smtClean="0"/>
              <a:t>5/24/2023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4EEE78-37CD-446A-93A4-B294C5164F2B}" type="slidenum">
              <a:rPr lang="en-US" smtClean="0"/>
              <a:t>‹#›</a:t>
            </a:fld>
            <a:endParaRPr lang="en-US"/>
          </a:p>
        </p:txBody>
      </p:sp>
    </p:spTree>
    <p:extLst>
      <p:ext uri="{BB962C8B-B14F-4D97-AF65-F5344CB8AC3E}">
        <p14:creationId xmlns:p14="http://schemas.microsoft.com/office/powerpoint/2010/main" val="32903173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2A28ED-A925-4AB1-8434-4B49D9C7EDFD}" type="datetimeFigureOut">
              <a:rPr lang="en-US" smtClean="0"/>
              <a:t>5/24/2023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4EEE78-37CD-446A-93A4-B294C5164F2B}" type="slidenum">
              <a:rPr lang="en-US" smtClean="0"/>
              <a:t>‹#›</a:t>
            </a:fld>
            <a:endParaRPr lang="en-US"/>
          </a:p>
        </p:txBody>
      </p:sp>
    </p:spTree>
    <p:extLst>
      <p:ext uri="{BB962C8B-B14F-4D97-AF65-F5344CB8AC3E}">
        <p14:creationId xmlns:p14="http://schemas.microsoft.com/office/powerpoint/2010/main" val="14682473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2A28ED-A925-4AB1-8434-4B49D9C7EDFD}" type="datetimeFigureOut">
              <a:rPr lang="en-US" smtClean="0"/>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4EEE78-37CD-446A-93A4-B294C5164F2B}" type="slidenum">
              <a:rPr lang="en-US" smtClean="0"/>
              <a:t>‹#›</a:t>
            </a:fld>
            <a:endParaRPr lang="en-US"/>
          </a:p>
        </p:txBody>
      </p:sp>
    </p:spTree>
    <p:extLst>
      <p:ext uri="{BB962C8B-B14F-4D97-AF65-F5344CB8AC3E}">
        <p14:creationId xmlns:p14="http://schemas.microsoft.com/office/powerpoint/2010/main" val="22589604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2A28ED-A925-4AB1-8434-4B49D9C7EDFD}" type="datetimeFigureOut">
              <a:rPr lang="en-US" smtClean="0"/>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4EEE78-37CD-446A-93A4-B294C5164F2B}" type="slidenum">
              <a:rPr lang="en-US" smtClean="0"/>
              <a:t>‹#›</a:t>
            </a:fld>
            <a:endParaRPr lang="en-US"/>
          </a:p>
        </p:txBody>
      </p:sp>
    </p:spTree>
    <p:extLst>
      <p:ext uri="{BB962C8B-B14F-4D97-AF65-F5344CB8AC3E}">
        <p14:creationId xmlns:p14="http://schemas.microsoft.com/office/powerpoint/2010/main" val="11952514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2A28ED-A925-4AB1-8434-4B49D9C7EDFD}" type="datetimeFigureOut">
              <a:rPr lang="en-US" smtClean="0"/>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4EEE78-37CD-446A-93A4-B294C5164F2B}" type="slidenum">
              <a:rPr lang="en-US" smtClean="0"/>
              <a:t>‹#›</a:t>
            </a:fld>
            <a:endParaRPr lang="en-US"/>
          </a:p>
        </p:txBody>
      </p:sp>
    </p:spTree>
    <p:extLst>
      <p:ext uri="{BB962C8B-B14F-4D97-AF65-F5344CB8AC3E}">
        <p14:creationId xmlns:p14="http://schemas.microsoft.com/office/powerpoint/2010/main" val="18304442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2A28ED-A925-4AB1-8434-4B49D9C7EDFD}" type="datetimeFigureOut">
              <a:rPr lang="en-US" smtClean="0"/>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4EEE78-37CD-446A-93A4-B294C5164F2B}" type="slidenum">
              <a:rPr lang="en-US" smtClean="0"/>
              <a:t>‹#›</a:t>
            </a:fld>
            <a:endParaRPr lang="en-US"/>
          </a:p>
        </p:txBody>
      </p:sp>
    </p:spTree>
    <p:extLst>
      <p:ext uri="{BB962C8B-B14F-4D97-AF65-F5344CB8AC3E}">
        <p14:creationId xmlns:p14="http://schemas.microsoft.com/office/powerpoint/2010/main" val="28431264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 y="1066800"/>
            <a:ext cx="8991600" cy="609600"/>
          </a:xfrm>
        </p:spPr>
        <p:txBody>
          <a:bodyPr/>
          <a:lstStyle>
            <a:lvl1pPr marL="0" indent="0" algn="l">
              <a:buNone/>
              <a:defRPr>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5" name="Footer Placeholder 4"/>
          <p:cNvSpPr>
            <a:spLocks noGrp="1"/>
          </p:cNvSpPr>
          <p:nvPr>
            <p:ph type="ftr" sz="quarter" idx="11"/>
          </p:nvPr>
        </p:nvSpPr>
        <p:spPr>
          <a:xfrm>
            <a:off x="5410200" y="6324600"/>
            <a:ext cx="3657600" cy="476250"/>
          </a:xfrm>
        </p:spPr>
        <p:txBody>
          <a:bodyPr/>
          <a:lstStyle>
            <a:lvl1pPr algn="r">
              <a:defRPr sz="1800">
                <a:solidFill>
                  <a:schemeClr val="accent6"/>
                </a:solidFill>
              </a:defRPr>
            </a:lvl1pPr>
          </a:lstStyle>
          <a:p>
            <a:endParaRPr lang="en-US" dirty="0"/>
          </a:p>
        </p:txBody>
      </p:sp>
      <p:sp>
        <p:nvSpPr>
          <p:cNvPr id="10" name="Content Placeholder 2"/>
          <p:cNvSpPr>
            <a:spLocks noGrp="1"/>
          </p:cNvSpPr>
          <p:nvPr>
            <p:ph idx="12"/>
          </p:nvPr>
        </p:nvSpPr>
        <p:spPr>
          <a:xfrm>
            <a:off x="76200" y="1752601"/>
            <a:ext cx="8991600" cy="4495799"/>
          </a:xfrm>
        </p:spPr>
        <p:txBody>
          <a:bodyPr/>
          <a:lstStyle>
            <a:lvl1pPr>
              <a:defRPr sz="2000">
                <a:solidFill>
                  <a:schemeClr val="accent6"/>
                </a:solidFill>
              </a:defRPr>
            </a:lvl1pPr>
            <a:lvl2pPr>
              <a:defRPr sz="2000">
                <a:solidFill>
                  <a:schemeClr val="accent6"/>
                </a:solidFill>
              </a:defRPr>
            </a:lvl2pPr>
            <a:lvl3pPr>
              <a:defRPr sz="2000">
                <a:solidFill>
                  <a:schemeClr val="accent6"/>
                </a:solidFill>
              </a:defRPr>
            </a:lvl3pPr>
            <a:lvl4pPr>
              <a:defRPr sz="2000">
                <a:solidFill>
                  <a:schemeClr val="accent6"/>
                </a:solidFill>
              </a:defRPr>
            </a:lvl4pPr>
            <a:lvl5pPr>
              <a:defRPr sz="2000">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601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676400"/>
            <a:ext cx="42672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2672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88325C67-99EC-49B7-9CAB-7BDB4766545E}"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sldNum" sz="quarter" idx="10"/>
          </p:nvPr>
        </p:nvSpPr>
        <p:spPr>
          <a:ln/>
        </p:spPr>
        <p:txBody>
          <a:bodyPr/>
          <a:lstStyle>
            <a:lvl1pPr>
              <a:defRPr/>
            </a:lvl1pPr>
          </a:lstStyle>
          <a:p>
            <a:pPr>
              <a:defRPr/>
            </a:pPr>
            <a:r>
              <a:rPr lang="en-US" dirty="0"/>
              <a:t>Slide </a:t>
            </a:r>
            <a:fld id="{9A2535CA-2D1A-42B0-B971-F7E78E76108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ECF6E0AD-FE23-41F1-BEB4-073569A0958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r>
              <a:rPr lang="en-US" dirty="0"/>
              <a:t>Slide </a:t>
            </a:r>
            <a:fld id="{B1A4B42B-8265-41DD-92CB-673197C6B7E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E7D56EA-5646-4268-881A-CC95BB64123F}"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0395BD59-F24D-4501-AED4-E6026148904E}"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0" y="228600"/>
            <a:ext cx="9144000" cy="914400"/>
          </a:xfrm>
          <a:prstGeom prst="rect">
            <a:avLst/>
          </a:prstGeom>
          <a:noFill/>
          <a:ln w="9525">
            <a:noFill/>
            <a:miter lim="800000"/>
            <a:headEnd/>
            <a:tailEnd/>
          </a:ln>
          <a:effectLst/>
        </p:spPr>
        <p:txBody>
          <a:bodyPr vert="horz" wrap="square" lIns="96661" tIns="48331" rIns="96661" bIns="48331" numCol="1" anchor="ctr" anchorCtr="0" compatLnSpc="1">
            <a:prstTxWarp prst="textNoShape">
              <a:avLst/>
            </a:prstTxWarp>
          </a:bodyPr>
          <a:lstStyle/>
          <a:p>
            <a:pPr lvl="0"/>
            <a:r>
              <a:rPr lang="en-US"/>
              <a:t>Click to edit Master title style</a:t>
            </a:r>
          </a:p>
        </p:txBody>
      </p:sp>
      <p:sp>
        <p:nvSpPr>
          <p:cNvPr id="1029" name="Rectangle 3"/>
          <p:cNvSpPr>
            <a:spLocks noGrp="1" noChangeArrowheads="1"/>
          </p:cNvSpPr>
          <p:nvPr>
            <p:ph type="body" idx="1"/>
          </p:nvPr>
        </p:nvSpPr>
        <p:spPr bwMode="auto">
          <a:xfrm>
            <a:off x="228600" y="1676400"/>
            <a:ext cx="8686800" cy="4113213"/>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51" name="Line 7"/>
          <p:cNvSpPr>
            <a:spLocks noChangeShapeType="1"/>
          </p:cNvSpPr>
          <p:nvPr userDrawn="1"/>
        </p:nvSpPr>
        <p:spPr bwMode="auto">
          <a:xfrm>
            <a:off x="838200" y="1219200"/>
            <a:ext cx="7239000" cy="0"/>
          </a:xfrm>
          <a:prstGeom prst="line">
            <a:avLst/>
          </a:prstGeom>
          <a:noFill/>
          <a:ln w="38100">
            <a:solidFill>
              <a:srgbClr val="000080"/>
            </a:solidFill>
            <a:round/>
            <a:headEnd/>
            <a:tailEnd/>
          </a:ln>
          <a:effectLst/>
        </p:spPr>
        <p:txBody>
          <a:bodyPr/>
          <a:lstStyle/>
          <a:p>
            <a:pPr algn="ctr">
              <a:defRPr/>
            </a:pPr>
            <a:endParaRPr lang="en-US" sz="1800" b="0" dirty="0"/>
          </a:p>
        </p:txBody>
      </p:sp>
      <p:sp>
        <p:nvSpPr>
          <p:cNvPr id="6152" name="Line 8"/>
          <p:cNvSpPr>
            <a:spLocks noChangeShapeType="1"/>
          </p:cNvSpPr>
          <p:nvPr userDrawn="1"/>
        </p:nvSpPr>
        <p:spPr bwMode="auto">
          <a:xfrm>
            <a:off x="1143000" y="1295400"/>
            <a:ext cx="7239000" cy="0"/>
          </a:xfrm>
          <a:prstGeom prst="line">
            <a:avLst/>
          </a:prstGeom>
          <a:noFill/>
          <a:ln w="38100">
            <a:solidFill>
              <a:srgbClr val="FFCC00"/>
            </a:solidFill>
            <a:round/>
            <a:headEnd/>
            <a:tailEnd/>
          </a:ln>
          <a:effectLst/>
        </p:spPr>
        <p:txBody>
          <a:bodyPr/>
          <a:lstStyle/>
          <a:p>
            <a:pPr algn="ctr">
              <a:defRPr/>
            </a:pPr>
            <a:endParaRPr lang="en-US" sz="1800" b="0" dirty="0"/>
          </a:p>
        </p:txBody>
      </p:sp>
      <p:sp>
        <p:nvSpPr>
          <p:cNvPr id="6154" name="Rectangle 10"/>
          <p:cNvSpPr>
            <a:spLocks noGrp="1" noChangeArrowheads="1"/>
          </p:cNvSpPr>
          <p:nvPr>
            <p:ph type="sldNum" sz="quarter" idx="4"/>
          </p:nvPr>
        </p:nvSpPr>
        <p:spPr bwMode="auto">
          <a:xfrm>
            <a:off x="8582025" y="6672263"/>
            <a:ext cx="6477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spAutoFit/>
          </a:bodyPr>
          <a:lstStyle>
            <a:lvl1pPr algn="l">
              <a:spcBef>
                <a:spcPct val="20000"/>
              </a:spcBef>
              <a:buFont typeface="Arial Narrow" pitchFamily="34" charset="0"/>
              <a:buNone/>
              <a:defRPr sz="1000" b="1">
                <a:solidFill>
                  <a:srgbClr val="000058"/>
                </a:solidFill>
                <a:latin typeface="Arial Narrow" pitchFamily="34" charset="0"/>
              </a:defRPr>
            </a:lvl1pPr>
          </a:lstStyle>
          <a:p>
            <a:pPr>
              <a:defRPr/>
            </a:pPr>
            <a:r>
              <a:rPr lang="en-US" dirty="0"/>
              <a:t>Slide </a:t>
            </a:r>
            <a:fld id="{7319D7C1-BD6C-4F15-B183-5409B569C6E4}" type="slidenum">
              <a:rPr lang="en-US"/>
              <a:pPr>
                <a:defRPr/>
              </a:pPr>
              <a:t>‹#›</a:t>
            </a:fld>
            <a:endParaRPr lang="en-US" dirty="0"/>
          </a:p>
        </p:txBody>
      </p:sp>
      <p:sp>
        <p:nvSpPr>
          <p:cNvPr id="6156" name="Rectangle 12"/>
          <p:cNvSpPr>
            <a:spLocks noChangeArrowheads="1"/>
          </p:cNvSpPr>
          <p:nvPr userDrawn="1"/>
        </p:nvSpPr>
        <p:spPr bwMode="auto">
          <a:xfrm>
            <a:off x="152400" y="152400"/>
            <a:ext cx="8839200" cy="6553200"/>
          </a:xfrm>
          <a:prstGeom prst="rect">
            <a:avLst/>
          </a:prstGeom>
          <a:noFill/>
          <a:ln w="28575">
            <a:solidFill>
              <a:srgbClr val="000080"/>
            </a:solidFill>
            <a:miter lim="800000"/>
            <a:headEnd/>
            <a:tailEnd/>
          </a:ln>
          <a:effectLst/>
        </p:spPr>
        <p:txBody>
          <a:bodyPr wrap="none" anchor="ctr"/>
          <a:lstStyle/>
          <a:p>
            <a:pPr algn="ctr">
              <a:defRPr/>
            </a:pPr>
            <a:endParaRPr lang="en-US" sz="1800" b="0" dirty="0">
              <a:solidFill>
                <a:srgbClr val="000066"/>
              </a:solidFill>
            </a:endParaRPr>
          </a:p>
        </p:txBody>
      </p:sp>
      <p:graphicFrame>
        <p:nvGraphicFramePr>
          <p:cNvPr id="1026" name="Object 7"/>
          <p:cNvGraphicFramePr>
            <a:graphicFrameLocks noChangeAspect="1"/>
          </p:cNvGraphicFramePr>
          <p:nvPr/>
        </p:nvGraphicFramePr>
        <p:xfrm>
          <a:off x="104775" y="0"/>
          <a:ext cx="1003300" cy="1447800"/>
        </p:xfrm>
        <a:graphic>
          <a:graphicData uri="http://schemas.openxmlformats.org/presentationml/2006/ole">
            <mc:AlternateContent xmlns:mc="http://schemas.openxmlformats.org/markup-compatibility/2006">
              <mc:Choice xmlns:v="urn:schemas-microsoft-com:vml" Requires="v">
                <p:oleObj spid="_x0000_s1375" name="Photo Editor Photo" r:id="rId18" imgW="3895238" imgH="5619048" progId="">
                  <p:embed/>
                </p:oleObj>
              </mc:Choice>
              <mc:Fallback>
                <p:oleObj name="Photo Editor Photo" r:id="rId18" imgW="3895238" imgH="5619048" progId="">
                  <p:embed/>
                  <p:pic>
                    <p:nvPicPr>
                      <p:cNvPr id="0" name="Picture 86"/>
                      <p:cNvPicPr>
                        <a:picLocks noChangeAspect="1" noChangeArrowheads="1"/>
                      </p:cNvPicPr>
                      <p:nvPr/>
                    </p:nvPicPr>
                    <p:blipFill>
                      <a:blip r:embed="rId19">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104775" y="0"/>
                        <a:ext cx="1003300" cy="14478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rgbClr val="0033CC"/>
                            </a:solidFill>
                            <a:miter lim="800000"/>
                            <a:headEnd/>
                            <a:tailEnd/>
                          </a14:hiddenLine>
                        </a:ext>
                        <a:ext uri="{AF507438-7753-43E0-B8FC-AC1667EBCBE1}">
                          <a14:hiddenEffects xmlns:a14="http://schemas.microsoft.com/office/drawing/2010/main">
                            <a:effectLst>
                              <a:outerShdw dist="38097" dir="2700000" algn="ctr" rotWithShape="0">
                                <a:srgbClr val="000000">
                                  <a:alpha val="74997"/>
                                </a:srgbClr>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hf hdr="0" ftr="0" dt="0"/>
  <p:txStyles>
    <p:titleStyle>
      <a:lvl1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mj-lt"/>
          <a:ea typeface="+mj-ea"/>
          <a:cs typeface="+mj-cs"/>
        </a:defRPr>
      </a:lvl1pPr>
      <a:lvl2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2pPr>
      <a:lvl3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3pPr>
      <a:lvl4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4pPr>
      <a:lvl5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5pPr>
      <a:lvl6pPr marL="4572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6pPr>
      <a:lvl7pPr marL="9144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7pPr>
      <a:lvl8pPr marL="13716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8pPr>
      <a:lvl9pPr marL="18288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9pPr>
    </p:titleStyle>
    <p:bodyStyle>
      <a:lvl1pPr marL="361950" indent="-361950" algn="l" defTabSz="966788" rtl="0" eaLnBrk="0" fontAlgn="base" hangingPunct="0">
        <a:spcBef>
          <a:spcPct val="20000"/>
        </a:spcBef>
        <a:spcAft>
          <a:spcPct val="0"/>
        </a:spcAft>
        <a:buChar char="•"/>
        <a:defRPr sz="3000" b="1">
          <a:solidFill>
            <a:srgbClr val="000066"/>
          </a:solidFill>
          <a:latin typeface="+mn-lt"/>
          <a:ea typeface="+mn-ea"/>
          <a:cs typeface="+mn-cs"/>
        </a:defRPr>
      </a:lvl1pPr>
      <a:lvl2pPr marL="785813" indent="-303213" algn="l" defTabSz="966788" rtl="0" eaLnBrk="0" fontAlgn="base" hangingPunct="0">
        <a:spcBef>
          <a:spcPct val="20000"/>
        </a:spcBef>
        <a:spcAft>
          <a:spcPct val="0"/>
        </a:spcAft>
        <a:buChar char="•"/>
        <a:defRPr sz="2600" b="1">
          <a:solidFill>
            <a:srgbClr val="000066"/>
          </a:solidFill>
          <a:latin typeface="+mn-lt"/>
        </a:defRPr>
      </a:lvl2pPr>
      <a:lvl3pPr marL="1208088" indent="-241300" algn="l" defTabSz="966788" rtl="0" eaLnBrk="0" fontAlgn="base" hangingPunct="0">
        <a:spcBef>
          <a:spcPct val="20000"/>
        </a:spcBef>
        <a:spcAft>
          <a:spcPct val="0"/>
        </a:spcAft>
        <a:buFont typeface="Arial" charset="0"/>
        <a:buChar char="–"/>
        <a:defRPr sz="2400" b="1">
          <a:solidFill>
            <a:srgbClr val="000066"/>
          </a:solidFill>
          <a:latin typeface="+mn-lt"/>
        </a:defRPr>
      </a:lvl3pPr>
      <a:lvl4pPr marL="1692275" indent="-242888" algn="l" defTabSz="966788" rtl="0" eaLnBrk="0" fontAlgn="base" hangingPunct="0">
        <a:spcBef>
          <a:spcPct val="20000"/>
        </a:spcBef>
        <a:spcAft>
          <a:spcPct val="0"/>
        </a:spcAft>
        <a:buChar char="•"/>
        <a:defRPr sz="2200" b="1">
          <a:solidFill>
            <a:srgbClr val="000066"/>
          </a:solidFill>
          <a:latin typeface="+mn-lt"/>
        </a:defRPr>
      </a:lvl4pPr>
      <a:lvl5pPr marL="2174875" indent="-241300" algn="l" defTabSz="966788" rtl="0" eaLnBrk="0" fontAlgn="base" hangingPunct="0">
        <a:spcBef>
          <a:spcPct val="20000"/>
        </a:spcBef>
        <a:spcAft>
          <a:spcPct val="0"/>
        </a:spcAft>
        <a:buFont typeface="Arial" charset="0"/>
        <a:buChar char="–"/>
        <a:defRPr sz="2000" b="1">
          <a:solidFill>
            <a:srgbClr val="000066"/>
          </a:solidFill>
          <a:latin typeface="+mn-lt"/>
        </a:defRPr>
      </a:lvl5pPr>
      <a:lvl6pPr marL="2632075" indent="-241300" algn="l" defTabSz="966788" rtl="0" fontAlgn="base">
        <a:spcBef>
          <a:spcPct val="20000"/>
        </a:spcBef>
        <a:spcAft>
          <a:spcPct val="0"/>
        </a:spcAft>
        <a:buFont typeface="Arial" pitchFamily="34" charset="0"/>
        <a:buChar char="–"/>
        <a:defRPr sz="2000" b="1">
          <a:solidFill>
            <a:srgbClr val="000066"/>
          </a:solidFill>
          <a:latin typeface="+mn-lt"/>
        </a:defRPr>
      </a:lvl6pPr>
      <a:lvl7pPr marL="3089275" indent="-241300" algn="l" defTabSz="966788" rtl="0" fontAlgn="base">
        <a:spcBef>
          <a:spcPct val="20000"/>
        </a:spcBef>
        <a:spcAft>
          <a:spcPct val="0"/>
        </a:spcAft>
        <a:buFont typeface="Arial" pitchFamily="34" charset="0"/>
        <a:buChar char="–"/>
        <a:defRPr sz="2000" b="1">
          <a:solidFill>
            <a:srgbClr val="000066"/>
          </a:solidFill>
          <a:latin typeface="+mn-lt"/>
        </a:defRPr>
      </a:lvl7pPr>
      <a:lvl8pPr marL="3546475" indent="-241300" algn="l" defTabSz="966788" rtl="0" fontAlgn="base">
        <a:spcBef>
          <a:spcPct val="20000"/>
        </a:spcBef>
        <a:spcAft>
          <a:spcPct val="0"/>
        </a:spcAft>
        <a:buFont typeface="Arial" pitchFamily="34" charset="0"/>
        <a:buChar char="–"/>
        <a:defRPr sz="2000" b="1">
          <a:solidFill>
            <a:srgbClr val="000066"/>
          </a:solidFill>
          <a:latin typeface="+mn-lt"/>
        </a:defRPr>
      </a:lvl8pPr>
      <a:lvl9pPr marL="4003675" indent="-241300" algn="l" defTabSz="966788" rtl="0" fontAlgn="base">
        <a:spcBef>
          <a:spcPct val="20000"/>
        </a:spcBef>
        <a:spcAft>
          <a:spcPct val="0"/>
        </a:spcAft>
        <a:buFont typeface="Arial" pitchFamily="34" charset="0"/>
        <a:buChar char="–"/>
        <a:defRPr sz="2000" b="1">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4C67AD86-B9CB-495F-B181-E371DDAAE9EF}" type="datetimeFigureOut">
              <a:rPr lang="en-US" b="0" smtClean="0">
                <a:solidFill>
                  <a:prstClr val="black">
                    <a:tint val="75000"/>
                  </a:prstClr>
                </a:solidFill>
                <a:latin typeface="Calibri"/>
              </a:rPr>
              <a:pPr fontAlgn="auto">
                <a:spcBef>
                  <a:spcPts val="0"/>
                </a:spcBef>
                <a:spcAft>
                  <a:spcPts val="0"/>
                </a:spcAft>
              </a:pPr>
              <a:t>5/24/2023</a:t>
            </a:fld>
            <a:endParaRPr lang="en-US" b="0" dirty="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F41D88F1-9F7A-41EE-8511-0C18C1CAA471}" type="slidenum">
              <a:rPr lang="en-US" b="0" smtClean="0">
                <a:solidFill>
                  <a:prstClr val="black">
                    <a:tint val="75000"/>
                  </a:prstClr>
                </a:solidFill>
                <a:latin typeface="Calibri"/>
              </a:rPr>
              <a:pPr fontAlgn="auto">
                <a:spcBef>
                  <a:spcPts val="0"/>
                </a:spcBef>
                <a:spcAft>
                  <a:spcPts val="0"/>
                </a:spcAft>
              </a:pPr>
              <a:t>‹#›</a:t>
            </a:fld>
            <a:endParaRPr lang="en-US" b="0" dirty="0">
              <a:solidFill>
                <a:prstClr val="black">
                  <a:tint val="75000"/>
                </a:prstClr>
              </a:solidFill>
              <a:latin typeface="Calibri"/>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2A28ED-A925-4AB1-8434-4B49D9C7EDFD}" type="datetimeFigureOut">
              <a:rPr lang="en-US" smtClean="0"/>
              <a:t>5/24/2023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4EEE78-37CD-446A-93A4-B294C5164F2B}" type="slidenum">
              <a:rPr lang="en-US" smtClean="0"/>
              <a:t>‹#›</a:t>
            </a:fld>
            <a:endParaRPr lang="en-US"/>
          </a:p>
        </p:txBody>
      </p:sp>
    </p:spTree>
    <p:extLst>
      <p:ext uri="{BB962C8B-B14F-4D97-AF65-F5344CB8AC3E}">
        <p14:creationId xmlns:p14="http://schemas.microsoft.com/office/powerpoint/2010/main" val="360561870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image" Target="../media/image5.png"/><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39.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9.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9.xml"/><Relationship Id="rId5" Type="http://schemas.openxmlformats.org/officeDocument/2006/relationships/hyperlink" Target="https://www.youtube.com/watch?v=V97HQcbozeQ" TargetMode="Externa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9.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9.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9.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9.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7.xml"/><Relationship Id="rId5" Type="http://schemas.openxmlformats.org/officeDocument/2006/relationships/image" Target="../media/image33.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1.xml"/><Relationship Id="rId1" Type="http://schemas.openxmlformats.org/officeDocument/2006/relationships/slideLayout" Target="../slideLayouts/slideLayout39.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39.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6.xml"/><Relationship Id="rId1" Type="http://schemas.openxmlformats.org/officeDocument/2006/relationships/slideLayout" Target="../slideLayouts/slideLayout39.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15.png"/><Relationship Id="rId7"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3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3.jpe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39.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39.xml"/><Relationship Id="rId5" Type="http://schemas.openxmlformats.org/officeDocument/2006/relationships/image" Target="../media/image49.png"/><Relationship Id="rId4" Type="http://schemas.openxmlformats.org/officeDocument/2006/relationships/image" Target="../media/image23.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7.xml"/><Relationship Id="rId5" Type="http://schemas.openxmlformats.org/officeDocument/2006/relationships/image" Target="../media/image9.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39.xml"/><Relationship Id="rId4" Type="http://schemas.openxmlformats.org/officeDocument/2006/relationships/hyperlink" Target="https://www.youtube.com/watch?v=NsGVSC94ztw"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10.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9.xml"/><Relationship Id="rId1" Type="http://schemas.openxmlformats.org/officeDocument/2006/relationships/vmlDrawing" Target="../drawings/vmlDrawing2.vml"/><Relationship Id="rId5" Type="http://schemas.openxmlformats.org/officeDocument/2006/relationships/image" Target="../media/image52.wmf"/><Relationship Id="rId4" Type="http://schemas.openxmlformats.org/officeDocument/2006/relationships/oleObject" Target="../embeddings/oleObject2.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27.xml"/><Relationship Id="rId5" Type="http://schemas.openxmlformats.org/officeDocument/2006/relationships/image" Target="../media/image5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7.xml"/><Relationship Id="rId5" Type="http://schemas.openxmlformats.org/officeDocument/2006/relationships/image" Target="../media/image1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BC19413-1A0D-1C4A-BDC9-38C9CBE45158}"/>
              </a:ext>
            </a:extLst>
          </p:cNvPr>
          <p:cNvSpPr txBox="1"/>
          <p:nvPr/>
        </p:nvSpPr>
        <p:spPr>
          <a:xfrm>
            <a:off x="0" y="0"/>
            <a:ext cx="9144000" cy="4770537"/>
          </a:xfrm>
          <a:prstGeom prst="rect">
            <a:avLst/>
          </a:prstGeom>
          <a:noFill/>
        </p:spPr>
        <p:txBody>
          <a:bodyPr wrap="square" rtlCol="0">
            <a:spAutoFit/>
          </a:bodyPr>
          <a:lstStyle/>
          <a:p>
            <a:pPr algn="ctr">
              <a:spcBef>
                <a:spcPts val="600"/>
              </a:spcBef>
              <a:spcAft>
                <a:spcPts val="600"/>
              </a:spcAft>
              <a:tabLst>
                <a:tab pos="3532188" algn="l"/>
              </a:tabLst>
            </a:pPr>
            <a:r>
              <a:rPr lang="en-US" sz="3200" dirty="0">
                <a:latin typeface="Times New Roman" panose="02020603050405020304" pitchFamily="18" charset="0"/>
                <a:cs typeface="Times New Roman" panose="02020603050405020304" pitchFamily="18" charset="0"/>
              </a:rPr>
              <a:t>Celestial Day’s Work in Navigation</a:t>
            </a:r>
          </a:p>
          <a:p>
            <a:pPr algn="ctr">
              <a:spcBef>
                <a:spcPts val="600"/>
              </a:spcBef>
              <a:spcAft>
                <a:spcPts val="600"/>
              </a:spcAft>
              <a:tabLst>
                <a:tab pos="3532188" algn="l"/>
              </a:tabLst>
            </a:pPr>
            <a:r>
              <a:rPr lang="en-US" sz="3200" dirty="0">
                <a:latin typeface="Times New Roman" panose="02020603050405020304" pitchFamily="18" charset="0"/>
                <a:cs typeface="Times New Roman" panose="02020603050405020304" pitchFamily="18" charset="0"/>
              </a:rPr>
              <a:t>NN220-14</a:t>
            </a: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p:txBody>
      </p:sp>
      <p:pic>
        <p:nvPicPr>
          <p:cNvPr id="11" name="Picture 2">
            <a:extLst>
              <a:ext uri="{FF2B5EF4-FFF2-40B4-BE49-F238E27FC236}">
                <a16:creationId xmlns:a16="http://schemas.microsoft.com/office/drawing/2014/main" id="{44D83FE5-092E-BF4F-BCE4-6BCC25F0531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6200" b="90000" l="9874" r="93067">
                        <a14:foregroundMark x1="77941" y1="10400" x2="77941" y2="10400"/>
                        <a14:foregroundMark x1="84244" y1="6200" x2="84244" y2="6200"/>
                        <a14:foregroundMark x1="24160" y1="79200" x2="24160" y2="79200"/>
                        <a14:foregroundMark x1="40966" y1="80200" x2="40966" y2="80200"/>
                        <a14:foregroundMark x1="93067" y1="10000" x2="93067" y2="10000"/>
                        <a14:foregroundMark x1="61345" y1="79400" x2="61345" y2="79400"/>
                        <a14:backgroundMark x1="42647" y1="82400" x2="42647" y2="82400"/>
                      </a14:backgroundRemoval>
                    </a14:imgEffect>
                  </a14:imgLayer>
                </a14:imgProps>
              </a:ext>
              <a:ext uri="{28A0092B-C50C-407E-A947-70E740481C1C}">
                <a14:useLocalDpi xmlns:a14="http://schemas.microsoft.com/office/drawing/2010/main" val="0"/>
              </a:ext>
            </a:extLst>
          </a:blip>
          <a:srcRect/>
          <a:stretch>
            <a:fillRect/>
          </a:stretch>
        </p:blipFill>
        <p:spPr bwMode="auto">
          <a:xfrm>
            <a:off x="7848600" y="0"/>
            <a:ext cx="1277939" cy="13423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B8B9B57-FD07-4A43-94B5-77CE37F051F6}"/>
              </a:ext>
            </a:extLst>
          </p:cNvPr>
          <p:cNvPicPr>
            <a:picLocks noChangeAspect="1"/>
          </p:cNvPicPr>
          <p:nvPr/>
        </p:nvPicPr>
        <p:blipFill>
          <a:blip r:embed="rId5"/>
          <a:stretch>
            <a:fillRect/>
          </a:stretch>
        </p:blipFill>
        <p:spPr>
          <a:xfrm>
            <a:off x="211183" y="5359925"/>
            <a:ext cx="1003382" cy="1003382"/>
          </a:xfrm>
          <a:prstGeom prst="rect">
            <a:avLst/>
          </a:prstGeom>
        </p:spPr>
      </p:pic>
      <p:pic>
        <p:nvPicPr>
          <p:cNvPr id="13" name="Picture 4">
            <a:extLst>
              <a:ext uri="{FF2B5EF4-FFF2-40B4-BE49-F238E27FC236}">
                <a16:creationId xmlns:a16="http://schemas.microsoft.com/office/drawing/2014/main" id="{D5A79FCE-E267-164B-8973-F99FDBABFD9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53" y="7620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6">
            <a:extLst>
              <a:ext uri="{FF2B5EF4-FFF2-40B4-BE49-F238E27FC236}">
                <a16:creationId xmlns:a16="http://schemas.microsoft.com/office/drawing/2014/main" id="{13156D17-1F95-AE44-A06D-00B5E2DF8E57}"/>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6" name="Rectangle 7">
            <a:extLst>
              <a:ext uri="{FF2B5EF4-FFF2-40B4-BE49-F238E27FC236}">
                <a16:creationId xmlns:a16="http://schemas.microsoft.com/office/drawing/2014/main" id="{F22327A8-90B7-A246-8653-24C3EF96A433}"/>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7" name="Rectangle 8">
            <a:extLst>
              <a:ext uri="{FF2B5EF4-FFF2-40B4-BE49-F238E27FC236}">
                <a16:creationId xmlns:a16="http://schemas.microsoft.com/office/drawing/2014/main" id="{8AC3C9E1-674F-3F49-9E5F-12B4B094EFE6}"/>
              </a:ext>
            </a:extLst>
          </p:cNvPr>
          <p:cNvSpPr>
            <a:spLocks noChangeArrowheads="1"/>
          </p:cNvSpPr>
          <p:nvPr/>
        </p:nvSpPr>
        <p:spPr bwMode="auto">
          <a:xfrm>
            <a:off x="5867400" y="6597352"/>
            <a:ext cx="3116336" cy="26064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 Updated May 2023</a:t>
            </a:r>
          </a:p>
        </p:txBody>
      </p:sp>
      <p:sp>
        <p:nvSpPr>
          <p:cNvPr id="18" name="Rectangle 9">
            <a:extLst>
              <a:ext uri="{FF2B5EF4-FFF2-40B4-BE49-F238E27FC236}">
                <a16:creationId xmlns:a16="http://schemas.microsoft.com/office/drawing/2014/main" id="{3B610C12-8738-F84B-812D-E1CAEFBAA9DB}"/>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3" name="Picture 2">
            <a:extLst>
              <a:ext uri="{FF2B5EF4-FFF2-40B4-BE49-F238E27FC236}">
                <a16:creationId xmlns:a16="http://schemas.microsoft.com/office/drawing/2014/main" id="{66C46959-CE00-4232-9774-3B4FAD3DD26C}"/>
              </a:ext>
            </a:extLst>
          </p:cNvPr>
          <p:cNvPicPr>
            <a:picLocks noChangeAspect="1"/>
          </p:cNvPicPr>
          <p:nvPr/>
        </p:nvPicPr>
        <p:blipFill>
          <a:blip r:embed="rId7"/>
          <a:stretch>
            <a:fillRect/>
          </a:stretch>
        </p:blipFill>
        <p:spPr>
          <a:xfrm>
            <a:off x="0" y="1219200"/>
            <a:ext cx="9144000" cy="5334000"/>
          </a:xfrm>
          <a:prstGeom prst="rect">
            <a:avLst/>
          </a:prstGeom>
        </p:spPr>
      </p:pic>
    </p:spTree>
    <p:extLst>
      <p:ext uri="{BB962C8B-B14F-4D97-AF65-F5344CB8AC3E}">
        <p14:creationId xmlns:p14="http://schemas.microsoft.com/office/powerpoint/2010/main" val="244389265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66675" y="228600"/>
            <a:ext cx="8991600" cy="609600"/>
          </a:xfrm>
        </p:spPr>
        <p:txBody>
          <a:bodyPr/>
          <a:lstStyle/>
          <a:p>
            <a:pPr algn="ctr"/>
            <a:r>
              <a:rPr lang="en-US" b="1" dirty="0">
                <a:solidFill>
                  <a:schemeClr val="tx1"/>
                </a:solidFill>
              </a:rPr>
              <a:t>Assumed Position / Dead Reckoning</a:t>
            </a:r>
          </a:p>
        </p:txBody>
      </p:sp>
      <p:sp>
        <p:nvSpPr>
          <p:cNvPr id="5" name="Content Placeholder 4"/>
          <p:cNvSpPr>
            <a:spLocks noGrp="1"/>
          </p:cNvSpPr>
          <p:nvPr>
            <p:ph idx="12"/>
          </p:nvPr>
        </p:nvSpPr>
        <p:spPr>
          <a:xfrm>
            <a:off x="256031" y="903288"/>
            <a:ext cx="6267131" cy="426855"/>
          </a:xfrm>
        </p:spPr>
        <p:txBody>
          <a:bodyPr>
            <a:noAutofit/>
          </a:bodyPr>
          <a:lstStyle/>
          <a:p>
            <a:pPr marL="0" indent="0">
              <a:buNone/>
            </a:pPr>
            <a:r>
              <a:rPr lang="en-US" sz="1800" b="1" dirty="0">
                <a:solidFill>
                  <a:schemeClr val="tx1"/>
                </a:solidFill>
                <a:latin typeface="Times New Roman" panose="02020603050405020304" pitchFamily="18" charset="0"/>
                <a:cs typeface="Times New Roman" panose="02020603050405020304" pitchFamily="18" charset="0"/>
              </a:rPr>
              <a:t>So how do we predict our position in the future? </a:t>
            </a:r>
          </a:p>
          <a:p>
            <a:pPr marL="0" indent="0">
              <a:buNone/>
            </a:pPr>
            <a:endParaRPr lang="en-US" sz="1800" dirty="0">
              <a:solidFill>
                <a:schemeClr val="tx1"/>
              </a:solidFill>
            </a:endParaRPr>
          </a:p>
        </p:txBody>
      </p:sp>
      <p:sp>
        <p:nvSpPr>
          <p:cNvPr id="13" name="TextBox 12">
            <a:extLst>
              <a:ext uri="{FF2B5EF4-FFF2-40B4-BE49-F238E27FC236}">
                <a16:creationId xmlns:a16="http://schemas.microsoft.com/office/drawing/2014/main" id="{AFF5B0EF-F5C7-41BD-BCCA-1577D37A8D50}"/>
              </a:ext>
            </a:extLst>
          </p:cNvPr>
          <p:cNvSpPr txBox="1"/>
          <p:nvPr/>
        </p:nvSpPr>
        <p:spPr>
          <a:xfrm>
            <a:off x="256031" y="2515036"/>
            <a:ext cx="4978511"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On a paper chart, we draw a line based on our Course from our last fix, and measure distance based on speed to calculate time. This is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Dead Reckoning (DR)</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p:txBody>
      </p:sp>
      <p:sp>
        <p:nvSpPr>
          <p:cNvPr id="14" name="Content Placeholder 4">
            <a:extLst>
              <a:ext uri="{FF2B5EF4-FFF2-40B4-BE49-F238E27FC236}">
                <a16:creationId xmlns:a16="http://schemas.microsoft.com/office/drawing/2014/main" id="{3806260F-6B00-4CF8-9ECE-0FD960EEB549}"/>
              </a:ext>
            </a:extLst>
          </p:cNvPr>
          <p:cNvSpPr txBox="1">
            <a:spLocks/>
          </p:cNvSpPr>
          <p:nvPr/>
        </p:nvSpPr>
        <p:spPr>
          <a:xfrm>
            <a:off x="381000" y="2508255"/>
            <a:ext cx="8001794" cy="17232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2E442D9D-60DF-44E1-8BCD-F3AAC9047D76}"/>
              </a:ext>
            </a:extLst>
          </p:cNvPr>
          <p:cNvSpPr txBox="1"/>
          <p:nvPr/>
        </p:nvSpPr>
        <p:spPr>
          <a:xfrm>
            <a:off x="228600" y="1395231"/>
            <a:ext cx="497851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ECDIS systems, such as VMS, have a Route Monitoring function. This provides the User with Time information for future positions. </a:t>
            </a:r>
          </a:p>
        </p:txBody>
      </p:sp>
      <p:sp>
        <p:nvSpPr>
          <p:cNvPr id="18" name="TextBox 17">
            <a:extLst>
              <a:ext uri="{FF2B5EF4-FFF2-40B4-BE49-F238E27FC236}">
                <a16:creationId xmlns:a16="http://schemas.microsoft.com/office/drawing/2014/main" id="{A8D82F10-AE87-495A-833B-9A4EA8806BE8}"/>
              </a:ext>
            </a:extLst>
          </p:cNvPr>
          <p:cNvSpPr txBox="1"/>
          <p:nvPr/>
        </p:nvSpPr>
        <p:spPr>
          <a:xfrm>
            <a:off x="228600" y="3865154"/>
            <a:ext cx="4808005"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Using STELLA, we input an initial Fix as a Latitude and Longitude based on our charted position and the Time. We must input our Course and Speed to enable the software to calculate our position in the future and relate this to Celestial Information.  </a:t>
            </a:r>
          </a:p>
        </p:txBody>
      </p:sp>
      <p:pic>
        <p:nvPicPr>
          <p:cNvPr id="1026" name="Picture 2" descr="What are errors of ECDIS? | MarineGyaan">
            <a:extLst>
              <a:ext uri="{FF2B5EF4-FFF2-40B4-BE49-F238E27FC236}">
                <a16:creationId xmlns:a16="http://schemas.microsoft.com/office/drawing/2014/main" id="{6575A03C-79D7-4D02-A7E0-C9DACDCC70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36" r="18695"/>
          <a:stretch/>
        </p:blipFill>
        <p:spPr bwMode="auto">
          <a:xfrm>
            <a:off x="5353597" y="944159"/>
            <a:ext cx="2681788" cy="20479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866E020-2642-402C-92DE-F2469A7A35E7}"/>
              </a:ext>
            </a:extLst>
          </p:cNvPr>
          <p:cNvPicPr>
            <a:picLocks noChangeAspect="1"/>
          </p:cNvPicPr>
          <p:nvPr/>
        </p:nvPicPr>
        <p:blipFill>
          <a:blip r:embed="rId4"/>
          <a:stretch>
            <a:fillRect/>
          </a:stretch>
        </p:blipFill>
        <p:spPr>
          <a:xfrm>
            <a:off x="5310446" y="3205240"/>
            <a:ext cx="3640729" cy="2047910"/>
          </a:xfrm>
          <a:prstGeom prst="rect">
            <a:avLst/>
          </a:prstGeom>
        </p:spPr>
      </p:pic>
      <p:pic>
        <p:nvPicPr>
          <p:cNvPr id="19" name="Picture 18">
            <a:extLst>
              <a:ext uri="{FF2B5EF4-FFF2-40B4-BE49-F238E27FC236}">
                <a16:creationId xmlns:a16="http://schemas.microsoft.com/office/drawing/2014/main" id="{05037582-627B-422D-87AE-FB81586E36EC}"/>
              </a:ext>
            </a:extLst>
          </p:cNvPr>
          <p:cNvPicPr>
            <a:picLocks noChangeAspect="1"/>
          </p:cNvPicPr>
          <p:nvPr/>
        </p:nvPicPr>
        <p:blipFill rotWithShape="1">
          <a:blip r:embed="rId5"/>
          <a:srcRect l="36666" t="34121" r="36666" b="38148"/>
          <a:stretch/>
        </p:blipFill>
        <p:spPr>
          <a:xfrm>
            <a:off x="5269992" y="1998024"/>
            <a:ext cx="3776029" cy="2208760"/>
          </a:xfrm>
          <a:prstGeom prst="rect">
            <a:avLst/>
          </a:prstGeom>
        </p:spPr>
      </p:pic>
    </p:spTree>
    <p:extLst>
      <p:ext uri="{BB962C8B-B14F-4D97-AF65-F5344CB8AC3E}">
        <p14:creationId xmlns:p14="http://schemas.microsoft.com/office/powerpoint/2010/main" val="119676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66675" y="228600"/>
            <a:ext cx="8991600" cy="609600"/>
          </a:xfrm>
        </p:spPr>
        <p:txBody>
          <a:bodyPr/>
          <a:lstStyle/>
          <a:p>
            <a:pPr algn="ctr"/>
            <a:r>
              <a:rPr lang="en-US" b="1" dirty="0">
                <a:solidFill>
                  <a:schemeClr val="tx1"/>
                </a:solidFill>
              </a:rPr>
              <a:t>Assumed Position vs Time</a:t>
            </a:r>
          </a:p>
        </p:txBody>
      </p:sp>
      <p:sp>
        <p:nvSpPr>
          <p:cNvPr id="5" name="Content Placeholder 4"/>
          <p:cNvSpPr>
            <a:spLocks noGrp="1"/>
          </p:cNvSpPr>
          <p:nvPr>
            <p:ph idx="12"/>
          </p:nvPr>
        </p:nvSpPr>
        <p:spPr>
          <a:xfrm>
            <a:off x="256032" y="903288"/>
            <a:ext cx="4951080" cy="426855"/>
          </a:xfrm>
        </p:spPr>
        <p:txBody>
          <a:bodyPr>
            <a:noAutofit/>
          </a:bodyPr>
          <a:lstStyle/>
          <a:p>
            <a:pPr marL="0" indent="0">
              <a:buNone/>
            </a:pPr>
            <a:r>
              <a:rPr lang="en-US" sz="1800" b="1" dirty="0">
                <a:solidFill>
                  <a:schemeClr val="tx1"/>
                </a:solidFill>
                <a:latin typeface="Times New Roman" panose="02020603050405020304" pitchFamily="18" charset="0"/>
                <a:cs typeface="Times New Roman" panose="02020603050405020304" pitchFamily="18" charset="0"/>
              </a:rPr>
              <a:t>We can now predict our </a:t>
            </a:r>
            <a:r>
              <a:rPr lang="en-US" sz="1800" b="1"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Assumed Position (AP) </a:t>
            </a:r>
            <a:r>
              <a:rPr lang="en-US" sz="1800" b="1" dirty="0">
                <a:solidFill>
                  <a:schemeClr val="tx1"/>
                </a:solidFill>
                <a:latin typeface="Times New Roman" panose="02020603050405020304" pitchFamily="18" charset="0"/>
                <a:cs typeface="Times New Roman" panose="02020603050405020304" pitchFamily="18" charset="0"/>
              </a:rPr>
              <a:t>in the future.  But remember, the time of day impacts which bodies we can use to navigate</a:t>
            </a:r>
            <a:r>
              <a:rPr lang="en-US" sz="1800" dirty="0">
                <a:solidFill>
                  <a:schemeClr val="tx1"/>
                </a:solidFill>
              </a:rPr>
              <a:t>. </a:t>
            </a:r>
          </a:p>
          <a:p>
            <a:pPr marL="0" indent="0">
              <a:buNone/>
            </a:pPr>
            <a:endParaRPr lang="en-US" sz="1800" dirty="0">
              <a:solidFill>
                <a:schemeClr val="tx1"/>
              </a:solidFill>
            </a:endParaRPr>
          </a:p>
        </p:txBody>
      </p:sp>
      <p:pic>
        <p:nvPicPr>
          <p:cNvPr id="7" name="Picture 3"/>
          <p:cNvPicPr>
            <a:picLocks noChangeAspect="1" noChangeArrowheads="1"/>
          </p:cNvPicPr>
          <p:nvPr/>
        </p:nvPicPr>
        <p:blipFill>
          <a:blip r:embed="rId3" cstate="print"/>
          <a:srcRect/>
          <a:stretch>
            <a:fillRect/>
          </a:stretch>
        </p:blipFill>
        <p:spPr bwMode="auto">
          <a:xfrm>
            <a:off x="8153400" y="1219200"/>
            <a:ext cx="762000" cy="1091407"/>
          </a:xfrm>
          <a:prstGeom prst="rect">
            <a:avLst/>
          </a:prstGeom>
          <a:noFill/>
          <a:ln w="9525">
            <a:noFill/>
            <a:miter lim="800000"/>
            <a:headEnd/>
            <a:tailEnd/>
          </a:ln>
        </p:spPr>
      </p:pic>
      <p:sp>
        <p:nvSpPr>
          <p:cNvPr id="13" name="TextBox 12">
            <a:extLst>
              <a:ext uri="{FF2B5EF4-FFF2-40B4-BE49-F238E27FC236}">
                <a16:creationId xmlns:a16="http://schemas.microsoft.com/office/drawing/2014/main" id="{AFF5B0EF-F5C7-41BD-BCCA-1577D37A8D50}"/>
              </a:ext>
            </a:extLst>
          </p:cNvPr>
          <p:cNvSpPr txBox="1"/>
          <p:nvPr/>
        </p:nvSpPr>
        <p:spPr>
          <a:xfrm>
            <a:off x="228601" y="2913990"/>
            <a:ext cx="4978511"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We can only see Celestial Bodies and the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Visible Horizon</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after Sunset / before Sunrise during the period of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Twilight</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After this it becomes too dark to see the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Visible Horizon</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p:txBody>
      </p:sp>
      <p:sp>
        <p:nvSpPr>
          <p:cNvPr id="14" name="Content Placeholder 4">
            <a:extLst>
              <a:ext uri="{FF2B5EF4-FFF2-40B4-BE49-F238E27FC236}">
                <a16:creationId xmlns:a16="http://schemas.microsoft.com/office/drawing/2014/main" id="{3806260F-6B00-4CF8-9ECE-0FD960EEB549}"/>
              </a:ext>
            </a:extLst>
          </p:cNvPr>
          <p:cNvSpPr txBox="1">
            <a:spLocks/>
          </p:cNvSpPr>
          <p:nvPr/>
        </p:nvSpPr>
        <p:spPr>
          <a:xfrm>
            <a:off x="381000" y="2508255"/>
            <a:ext cx="8001794" cy="17232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2E442D9D-60DF-44E1-8BCD-F3AAC9047D76}"/>
              </a:ext>
            </a:extLst>
          </p:cNvPr>
          <p:cNvSpPr txBox="1"/>
          <p:nvPr/>
        </p:nvSpPr>
        <p:spPr>
          <a:xfrm>
            <a:off x="249678" y="1852161"/>
            <a:ext cx="497851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After Sun Rise, we can see the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Visible Horizon</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the Sun and sometimes the Moon. We can therefore navigate from these objects. </a:t>
            </a:r>
          </a:p>
        </p:txBody>
      </p:sp>
      <p:sp>
        <p:nvSpPr>
          <p:cNvPr id="18" name="TextBox 17">
            <a:extLst>
              <a:ext uri="{FF2B5EF4-FFF2-40B4-BE49-F238E27FC236}">
                <a16:creationId xmlns:a16="http://schemas.microsoft.com/office/drawing/2014/main" id="{A8D82F10-AE87-495A-833B-9A4EA8806BE8}"/>
              </a:ext>
            </a:extLst>
          </p:cNvPr>
          <p:cNvSpPr txBox="1"/>
          <p:nvPr/>
        </p:nvSpPr>
        <p:spPr>
          <a:xfrm>
            <a:off x="256032" y="4333407"/>
            <a:ext cx="480800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Nautical Almanac gives us the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Time</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of Sunrise / Sunset / Civil and Nautical Twilight for every day of the year and every Latitude. </a:t>
            </a:r>
          </a:p>
        </p:txBody>
      </p:sp>
      <p:pic>
        <p:nvPicPr>
          <p:cNvPr id="20" name="Picture 19">
            <a:extLst>
              <a:ext uri="{FF2B5EF4-FFF2-40B4-BE49-F238E27FC236}">
                <a16:creationId xmlns:a16="http://schemas.microsoft.com/office/drawing/2014/main" id="{B307F23E-BA7F-4DD7-BCF1-E6577D0871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1885" y="877888"/>
            <a:ext cx="4235053" cy="5646737"/>
          </a:xfrm>
          <a:prstGeom prst="rect">
            <a:avLst/>
          </a:prstGeom>
        </p:spPr>
      </p:pic>
      <p:sp>
        <p:nvSpPr>
          <p:cNvPr id="21" name="Oval 20">
            <a:extLst>
              <a:ext uri="{FF2B5EF4-FFF2-40B4-BE49-F238E27FC236}">
                <a16:creationId xmlns:a16="http://schemas.microsoft.com/office/drawing/2014/main" id="{18168ED6-A531-4B98-8C64-1FD4AA6C675E}"/>
              </a:ext>
            </a:extLst>
          </p:cNvPr>
          <p:cNvSpPr/>
          <p:nvPr/>
        </p:nvSpPr>
        <p:spPr>
          <a:xfrm>
            <a:off x="6751979" y="806450"/>
            <a:ext cx="617432" cy="376450"/>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a:extLst>
              <a:ext uri="{FF2B5EF4-FFF2-40B4-BE49-F238E27FC236}">
                <a16:creationId xmlns:a16="http://schemas.microsoft.com/office/drawing/2014/main" id="{D7460229-D72B-474D-81A9-4846547D4368}"/>
              </a:ext>
            </a:extLst>
          </p:cNvPr>
          <p:cNvSpPr/>
          <p:nvPr/>
        </p:nvSpPr>
        <p:spPr>
          <a:xfrm>
            <a:off x="7239000" y="3369869"/>
            <a:ext cx="990600" cy="2610243"/>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3078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66675" y="228600"/>
            <a:ext cx="8991600" cy="609600"/>
          </a:xfrm>
        </p:spPr>
        <p:txBody>
          <a:bodyPr/>
          <a:lstStyle/>
          <a:p>
            <a:pPr algn="ctr"/>
            <a:r>
              <a:rPr lang="en-US" b="1" dirty="0">
                <a:solidFill>
                  <a:schemeClr val="tx1"/>
                </a:solidFill>
              </a:rPr>
              <a:t>Assumed Position vs Time</a:t>
            </a:r>
          </a:p>
        </p:txBody>
      </p:sp>
      <p:sp>
        <p:nvSpPr>
          <p:cNvPr id="5" name="Content Placeholder 4"/>
          <p:cNvSpPr>
            <a:spLocks noGrp="1"/>
          </p:cNvSpPr>
          <p:nvPr>
            <p:ph idx="12"/>
          </p:nvPr>
        </p:nvSpPr>
        <p:spPr>
          <a:xfrm>
            <a:off x="256032" y="903288"/>
            <a:ext cx="4951080" cy="426855"/>
          </a:xfrm>
        </p:spPr>
        <p:txBody>
          <a:bodyPr>
            <a:noAutofit/>
          </a:bodyPr>
          <a:lstStyle/>
          <a:p>
            <a:pPr marL="0" indent="0">
              <a:buNone/>
            </a:pPr>
            <a:r>
              <a:rPr lang="en-US" sz="1800" b="1" dirty="0">
                <a:solidFill>
                  <a:schemeClr val="tx1"/>
                </a:solidFill>
                <a:latin typeface="Times New Roman" panose="02020603050405020304" pitchFamily="18" charset="0"/>
                <a:cs typeface="Times New Roman" panose="02020603050405020304" pitchFamily="18" charset="0"/>
              </a:rPr>
              <a:t>So using our </a:t>
            </a:r>
            <a:r>
              <a:rPr lang="en-US" sz="1800" b="1"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AP’s Latitude (DR) </a:t>
            </a:r>
            <a:r>
              <a:rPr lang="en-US" sz="1800" b="1" dirty="0">
                <a:solidFill>
                  <a:schemeClr val="tx1"/>
                </a:solidFill>
                <a:latin typeface="Times New Roman" panose="02020603050405020304" pitchFamily="18" charset="0"/>
                <a:cs typeface="Times New Roman" panose="02020603050405020304" pitchFamily="18" charset="0"/>
              </a:rPr>
              <a:t>we can calculate the Time of SR/SS/Twilight based on the Greenwich Meridian. </a:t>
            </a:r>
          </a:p>
          <a:p>
            <a:pPr marL="0" indent="0">
              <a:buNone/>
            </a:pPr>
            <a:endParaRPr lang="en-US" sz="1800" dirty="0">
              <a:solidFill>
                <a:schemeClr val="tx1"/>
              </a:solidFill>
            </a:endParaRPr>
          </a:p>
        </p:txBody>
      </p:sp>
      <p:pic>
        <p:nvPicPr>
          <p:cNvPr id="7" name="Picture 3"/>
          <p:cNvPicPr>
            <a:picLocks noChangeAspect="1" noChangeArrowheads="1"/>
          </p:cNvPicPr>
          <p:nvPr/>
        </p:nvPicPr>
        <p:blipFill>
          <a:blip r:embed="rId3" cstate="print"/>
          <a:srcRect/>
          <a:stretch>
            <a:fillRect/>
          </a:stretch>
        </p:blipFill>
        <p:spPr bwMode="auto">
          <a:xfrm>
            <a:off x="8153400" y="1219200"/>
            <a:ext cx="762000" cy="1091407"/>
          </a:xfrm>
          <a:prstGeom prst="rect">
            <a:avLst/>
          </a:prstGeom>
          <a:noFill/>
          <a:ln w="9525">
            <a:noFill/>
            <a:miter lim="800000"/>
            <a:headEnd/>
            <a:tailEnd/>
          </a:ln>
        </p:spPr>
      </p:pic>
      <p:sp>
        <p:nvSpPr>
          <p:cNvPr id="13" name="TextBox 12">
            <a:extLst>
              <a:ext uri="{FF2B5EF4-FFF2-40B4-BE49-F238E27FC236}">
                <a16:creationId xmlns:a16="http://schemas.microsoft.com/office/drawing/2014/main" id="{AFF5B0EF-F5C7-41BD-BCCA-1577D37A8D50}"/>
              </a:ext>
            </a:extLst>
          </p:cNvPr>
          <p:cNvSpPr txBox="1"/>
          <p:nvPr/>
        </p:nvSpPr>
        <p:spPr>
          <a:xfrm>
            <a:off x="256032" y="4706943"/>
            <a:ext cx="497851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Alternatively, STELLA will also work out the Times and will take into account our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AP</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(DR)!</a:t>
            </a:r>
          </a:p>
        </p:txBody>
      </p:sp>
      <p:sp>
        <p:nvSpPr>
          <p:cNvPr id="14" name="Content Placeholder 4">
            <a:extLst>
              <a:ext uri="{FF2B5EF4-FFF2-40B4-BE49-F238E27FC236}">
                <a16:creationId xmlns:a16="http://schemas.microsoft.com/office/drawing/2014/main" id="{3806260F-6B00-4CF8-9ECE-0FD960EEB549}"/>
              </a:ext>
            </a:extLst>
          </p:cNvPr>
          <p:cNvSpPr txBox="1">
            <a:spLocks/>
          </p:cNvSpPr>
          <p:nvPr/>
        </p:nvSpPr>
        <p:spPr>
          <a:xfrm>
            <a:off x="381000" y="2508255"/>
            <a:ext cx="8001794" cy="17232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2E442D9D-60DF-44E1-8BCD-F3AAC9047D76}"/>
              </a:ext>
            </a:extLst>
          </p:cNvPr>
          <p:cNvSpPr txBox="1"/>
          <p:nvPr/>
        </p:nvSpPr>
        <p:spPr>
          <a:xfrm>
            <a:off x="249678" y="1852161"/>
            <a:ext cx="497851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However, using our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AP</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we must then account for our Longitude East or West. </a:t>
            </a:r>
          </a:p>
        </p:txBody>
      </p:sp>
      <p:sp>
        <p:nvSpPr>
          <p:cNvPr id="18" name="TextBox 17">
            <a:extLst>
              <a:ext uri="{FF2B5EF4-FFF2-40B4-BE49-F238E27FC236}">
                <a16:creationId xmlns:a16="http://schemas.microsoft.com/office/drawing/2014/main" id="{A8D82F10-AE87-495A-833B-9A4EA8806BE8}"/>
              </a:ext>
            </a:extLst>
          </p:cNvPr>
          <p:cNvSpPr txBox="1"/>
          <p:nvPr/>
        </p:nvSpPr>
        <p:spPr>
          <a:xfrm>
            <a:off x="256032" y="3724397"/>
            <a:ext cx="480800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Rather than doing the Math, the Nautical Almanac has a useful Arc to Time Table to help us out! </a:t>
            </a:r>
          </a:p>
        </p:txBody>
      </p:sp>
      <p:pic>
        <p:nvPicPr>
          <p:cNvPr id="20" name="Picture 19">
            <a:extLst>
              <a:ext uri="{FF2B5EF4-FFF2-40B4-BE49-F238E27FC236}">
                <a16:creationId xmlns:a16="http://schemas.microsoft.com/office/drawing/2014/main" id="{B307F23E-BA7F-4DD7-BCF1-E6577D0871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1885" y="877888"/>
            <a:ext cx="4235053" cy="5646737"/>
          </a:xfrm>
          <a:prstGeom prst="rect">
            <a:avLst/>
          </a:prstGeom>
        </p:spPr>
      </p:pic>
      <p:pic>
        <p:nvPicPr>
          <p:cNvPr id="19" name="Picture 18">
            <a:extLst>
              <a:ext uri="{FF2B5EF4-FFF2-40B4-BE49-F238E27FC236}">
                <a16:creationId xmlns:a16="http://schemas.microsoft.com/office/drawing/2014/main" id="{CAEA1B0A-9C0C-4D07-9AB5-4E7BFADDABB0}"/>
              </a:ext>
            </a:extLst>
          </p:cNvPr>
          <p:cNvPicPr>
            <a:picLocks noChangeAspect="1"/>
          </p:cNvPicPr>
          <p:nvPr/>
        </p:nvPicPr>
        <p:blipFill rotWithShape="1">
          <a:blip r:embed="rId5"/>
          <a:srcRect l="9895" t="4506" r="16235" b="34828"/>
          <a:stretch/>
        </p:blipFill>
        <p:spPr>
          <a:xfrm>
            <a:off x="5185095" y="743828"/>
            <a:ext cx="4568505" cy="5323859"/>
          </a:xfrm>
          <a:prstGeom prst="rect">
            <a:avLst/>
          </a:prstGeom>
        </p:spPr>
      </p:pic>
      <p:sp>
        <p:nvSpPr>
          <p:cNvPr id="23" name="Oval 22">
            <a:extLst>
              <a:ext uri="{FF2B5EF4-FFF2-40B4-BE49-F238E27FC236}">
                <a16:creationId xmlns:a16="http://schemas.microsoft.com/office/drawing/2014/main" id="{DF10DECB-9919-49BA-B49D-058688F40520}"/>
              </a:ext>
            </a:extLst>
          </p:cNvPr>
          <p:cNvSpPr/>
          <p:nvPr/>
        </p:nvSpPr>
        <p:spPr>
          <a:xfrm rot="5400000">
            <a:off x="7797966" y="-108318"/>
            <a:ext cx="344333" cy="2027207"/>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Oval 25">
            <a:extLst>
              <a:ext uri="{FF2B5EF4-FFF2-40B4-BE49-F238E27FC236}">
                <a16:creationId xmlns:a16="http://schemas.microsoft.com/office/drawing/2014/main" id="{3270F3D9-94B2-4FE8-9E77-6FF5B1A24A1F}"/>
              </a:ext>
            </a:extLst>
          </p:cNvPr>
          <p:cNvSpPr/>
          <p:nvPr/>
        </p:nvSpPr>
        <p:spPr>
          <a:xfrm rot="5400000">
            <a:off x="5231573" y="1830794"/>
            <a:ext cx="344331" cy="3675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A7616E79-9D47-44B4-A671-83EE40D60DB1}"/>
              </a:ext>
            </a:extLst>
          </p:cNvPr>
          <p:cNvSpPr/>
          <p:nvPr/>
        </p:nvSpPr>
        <p:spPr>
          <a:xfrm rot="5400000">
            <a:off x="8651497" y="1071043"/>
            <a:ext cx="344331" cy="367539"/>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EB657EFA-6194-4E11-A83D-0FCA47DC8FE2}"/>
              </a:ext>
            </a:extLst>
          </p:cNvPr>
          <p:cNvSpPr txBox="1"/>
          <p:nvPr/>
        </p:nvSpPr>
        <p:spPr>
          <a:xfrm>
            <a:off x="279339" y="2705294"/>
            <a:ext cx="487832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Remembering: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15° of Longitude = 1Hr of Time.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 of Longitude = 4mins</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6" name="Picture 15">
            <a:extLst>
              <a:ext uri="{FF2B5EF4-FFF2-40B4-BE49-F238E27FC236}">
                <a16:creationId xmlns:a16="http://schemas.microsoft.com/office/drawing/2014/main" id="{B3D9ECAC-8861-4EBD-9823-848A1D1355F0}"/>
              </a:ext>
            </a:extLst>
          </p:cNvPr>
          <p:cNvPicPr>
            <a:picLocks noChangeAspect="1"/>
          </p:cNvPicPr>
          <p:nvPr/>
        </p:nvPicPr>
        <p:blipFill rotWithShape="1">
          <a:blip r:embed="rId6"/>
          <a:srcRect r="70000" b="74241"/>
          <a:stretch/>
        </p:blipFill>
        <p:spPr>
          <a:xfrm>
            <a:off x="5132385" y="739592"/>
            <a:ext cx="3980806" cy="1922653"/>
          </a:xfrm>
          <a:prstGeom prst="rect">
            <a:avLst/>
          </a:prstGeom>
        </p:spPr>
      </p:pic>
      <p:pic>
        <p:nvPicPr>
          <p:cNvPr id="29" name="Picture 28">
            <a:extLst>
              <a:ext uri="{FF2B5EF4-FFF2-40B4-BE49-F238E27FC236}">
                <a16:creationId xmlns:a16="http://schemas.microsoft.com/office/drawing/2014/main" id="{76335FC6-58A1-4F13-A404-4A8B2F905440}"/>
              </a:ext>
            </a:extLst>
          </p:cNvPr>
          <p:cNvPicPr>
            <a:picLocks noChangeAspect="1"/>
          </p:cNvPicPr>
          <p:nvPr/>
        </p:nvPicPr>
        <p:blipFill rotWithShape="1">
          <a:blip r:embed="rId7"/>
          <a:srcRect l="11050" t="2393" r="58715" b="49898"/>
          <a:stretch/>
        </p:blipFill>
        <p:spPr>
          <a:xfrm>
            <a:off x="5128419" y="2433175"/>
            <a:ext cx="4052005" cy="3596617"/>
          </a:xfrm>
          <a:prstGeom prst="rect">
            <a:avLst/>
          </a:prstGeom>
        </p:spPr>
      </p:pic>
      <p:sp>
        <p:nvSpPr>
          <p:cNvPr id="30" name="Oval 29">
            <a:extLst>
              <a:ext uri="{FF2B5EF4-FFF2-40B4-BE49-F238E27FC236}">
                <a16:creationId xmlns:a16="http://schemas.microsoft.com/office/drawing/2014/main" id="{6B41EDF3-AE50-48F5-B187-60B92F78A1A4}"/>
              </a:ext>
            </a:extLst>
          </p:cNvPr>
          <p:cNvSpPr/>
          <p:nvPr/>
        </p:nvSpPr>
        <p:spPr>
          <a:xfrm>
            <a:off x="5386942" y="3398562"/>
            <a:ext cx="2004457" cy="2610243"/>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0">
            <a:extLst>
              <a:ext uri="{FF2B5EF4-FFF2-40B4-BE49-F238E27FC236}">
                <a16:creationId xmlns:a16="http://schemas.microsoft.com/office/drawing/2014/main" id="{F68F8BA2-FE14-4E14-B27A-0CBFF37487D5}"/>
              </a:ext>
            </a:extLst>
          </p:cNvPr>
          <p:cNvSpPr/>
          <p:nvPr/>
        </p:nvSpPr>
        <p:spPr>
          <a:xfrm>
            <a:off x="7620000" y="3413784"/>
            <a:ext cx="1493191" cy="2610243"/>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TextBox 31">
            <a:extLst>
              <a:ext uri="{FF2B5EF4-FFF2-40B4-BE49-F238E27FC236}">
                <a16:creationId xmlns:a16="http://schemas.microsoft.com/office/drawing/2014/main" id="{DDB2B4B1-FDC8-4A2A-8C9C-59D56D209F56}"/>
              </a:ext>
            </a:extLst>
          </p:cNvPr>
          <p:cNvSpPr txBox="1"/>
          <p:nvPr/>
        </p:nvSpPr>
        <p:spPr>
          <a:xfrm>
            <a:off x="6205779" y="2329601"/>
            <a:ext cx="2640362" cy="646331"/>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Provides Times associated with DR position</a:t>
            </a:r>
          </a:p>
        </p:txBody>
      </p:sp>
    </p:spTree>
    <p:extLst>
      <p:ext uri="{BB962C8B-B14F-4D97-AF65-F5344CB8AC3E}">
        <p14:creationId xmlns:p14="http://schemas.microsoft.com/office/powerpoint/2010/main" val="279564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p:bldP spid="23" grpId="0" animBg="1"/>
      <p:bldP spid="26" grpId="0" animBg="1"/>
      <p:bldP spid="27" grpId="0" animBg="1"/>
      <p:bldP spid="28" grpId="0"/>
      <p:bldP spid="30" grpId="0" animBg="1"/>
      <p:bldP spid="31"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A36A7D-9F56-4588-9D68-F830702E0BD9}"/>
              </a:ext>
            </a:extLst>
          </p:cNvPr>
          <p:cNvPicPr>
            <a:picLocks noChangeAspect="1"/>
          </p:cNvPicPr>
          <p:nvPr/>
        </p:nvPicPr>
        <p:blipFill>
          <a:blip r:embed="rId3"/>
          <a:stretch>
            <a:fillRect/>
          </a:stretch>
        </p:blipFill>
        <p:spPr>
          <a:xfrm>
            <a:off x="0" y="0"/>
            <a:ext cx="9144000" cy="1719072"/>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solidFill>
                  <a:schemeClr val="bg1"/>
                </a:solidFill>
                <a:latin typeface="Calibri" panose="020F0502020204030204" pitchFamily="34" charset="0"/>
                <a:cs typeface="Calibri" panose="020F0502020204030204" pitchFamily="34" charset="0"/>
              </a:rPr>
              <a:t>Identifying Stars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752600"/>
            <a:ext cx="6096000" cy="4062651"/>
          </a:xfrm>
          <a:prstGeom prst="rect">
            <a:avLst/>
          </a:prstGeom>
        </p:spPr>
        <p:txBody>
          <a:bodyPr wrap="square">
            <a:spAutoFit/>
          </a:bodyPr>
          <a:lstStyle/>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-Now that we know the time of SR/SS and Twilight based on our </a:t>
            </a:r>
            <a:r>
              <a:rPr lang="en-US" sz="20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AP</a:t>
            </a:r>
            <a:r>
              <a:rPr lang="en-US" sz="2000" dirty="0">
                <a:solidFill>
                  <a:prstClr val="black"/>
                </a:solidFill>
                <a:latin typeface="Times New Roman" panose="02020603050405020304" pitchFamily="18" charset="0"/>
                <a:ea typeface="Times New Roman" panose="02020603050405020304" pitchFamily="18" charset="0"/>
              </a:rPr>
              <a:t>, we can begin to identify the best stars to use.</a:t>
            </a:r>
          </a:p>
          <a:p>
            <a:pPr lvl="0" algn="l" fontAlgn="auto" hangingPunct="0">
              <a:spcBef>
                <a:spcPts val="0"/>
              </a:spcBef>
              <a:spcAft>
                <a:spcPts val="0"/>
              </a:spcAft>
            </a:pPr>
            <a:endParaRPr lang="en-US" sz="20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-We will need a minimum of 3, since we need 3 LOPs for a fix.</a:t>
            </a:r>
          </a:p>
          <a:p>
            <a:pPr lvl="0" algn="l" fontAlgn="auto" hangingPunct="0">
              <a:spcBef>
                <a:spcPts val="0"/>
              </a:spcBef>
              <a:spcAft>
                <a:spcPts val="0"/>
              </a:spcAft>
            </a:pPr>
            <a:endParaRPr lang="en-US" sz="20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-The Nautical Almanac list the 57 best stars to use for CELNAV.</a:t>
            </a:r>
          </a:p>
          <a:p>
            <a:pPr lvl="0" algn="l" fontAlgn="auto" hangingPunct="0">
              <a:spcBef>
                <a:spcPts val="0"/>
              </a:spcBef>
              <a:spcAft>
                <a:spcPts val="0"/>
              </a:spcAft>
            </a:pPr>
            <a:endParaRPr lang="en-US" sz="20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-We will not be able to see all of them from our position, so we have to narrow down our focus.</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2EE2BFA8-FAA8-46E1-B741-ABE7EBAFDD28}"/>
              </a:ext>
            </a:extLst>
          </p:cNvPr>
          <p:cNvPicPr>
            <a:picLocks noChangeAspect="1"/>
          </p:cNvPicPr>
          <p:nvPr/>
        </p:nvPicPr>
        <p:blipFill>
          <a:blip r:embed="rId5"/>
          <a:stretch>
            <a:fillRect/>
          </a:stretch>
        </p:blipFill>
        <p:spPr>
          <a:xfrm>
            <a:off x="6431045" y="1719072"/>
            <a:ext cx="2712955" cy="2682472"/>
          </a:xfrm>
          <a:prstGeom prst="rect">
            <a:avLst/>
          </a:prstGeom>
        </p:spPr>
      </p:pic>
      <p:pic>
        <p:nvPicPr>
          <p:cNvPr id="4" name="Picture 3">
            <a:extLst>
              <a:ext uri="{FF2B5EF4-FFF2-40B4-BE49-F238E27FC236}">
                <a16:creationId xmlns:a16="http://schemas.microsoft.com/office/drawing/2014/main" id="{C2160249-4DE7-4229-A87E-5534F3D7DF15}"/>
              </a:ext>
            </a:extLst>
          </p:cNvPr>
          <p:cNvPicPr>
            <a:picLocks noChangeAspect="1"/>
          </p:cNvPicPr>
          <p:nvPr/>
        </p:nvPicPr>
        <p:blipFill>
          <a:blip r:embed="rId6"/>
          <a:stretch>
            <a:fillRect/>
          </a:stretch>
        </p:blipFill>
        <p:spPr>
          <a:xfrm>
            <a:off x="6382273" y="4457902"/>
            <a:ext cx="2761727" cy="2066723"/>
          </a:xfrm>
          <a:prstGeom prst="rect">
            <a:avLst/>
          </a:prstGeom>
        </p:spPr>
      </p:pic>
    </p:spTree>
    <p:extLst>
      <p:ext uri="{BB962C8B-B14F-4D97-AF65-F5344CB8AC3E}">
        <p14:creationId xmlns:p14="http://schemas.microsoft.com/office/powerpoint/2010/main" val="229996964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66675" y="228600"/>
            <a:ext cx="8991600" cy="609600"/>
          </a:xfrm>
        </p:spPr>
        <p:txBody>
          <a:bodyPr/>
          <a:lstStyle/>
          <a:p>
            <a:pPr algn="ctr"/>
            <a:r>
              <a:rPr lang="en-US" b="1" dirty="0">
                <a:solidFill>
                  <a:schemeClr val="tx1"/>
                </a:solidFill>
              </a:rPr>
              <a:t>CELNAV Planning</a:t>
            </a:r>
          </a:p>
        </p:txBody>
      </p:sp>
      <p:sp>
        <p:nvSpPr>
          <p:cNvPr id="5" name="Content Placeholder 4"/>
          <p:cNvSpPr>
            <a:spLocks noGrp="1"/>
          </p:cNvSpPr>
          <p:nvPr>
            <p:ph idx="12"/>
          </p:nvPr>
        </p:nvSpPr>
        <p:spPr>
          <a:xfrm>
            <a:off x="256031" y="903288"/>
            <a:ext cx="4696969" cy="1011115"/>
          </a:xfrm>
        </p:spPr>
        <p:txBody>
          <a:bodyPr>
            <a:noAutofit/>
          </a:bodyPr>
          <a:lstStyle/>
          <a:p>
            <a:pPr marL="0" indent="0">
              <a:buNone/>
            </a:pPr>
            <a:r>
              <a:rPr lang="en-US" sz="1600" b="1" dirty="0">
                <a:solidFill>
                  <a:schemeClr val="tx1"/>
                </a:solidFill>
                <a:latin typeface="Times New Roman" panose="02020603050405020304" pitchFamily="18" charset="0"/>
                <a:cs typeface="Times New Roman" panose="02020603050405020304" pitchFamily="18" charset="0"/>
              </a:rPr>
              <a:t>We can predict the </a:t>
            </a:r>
            <a:r>
              <a:rPr lang="en-US" sz="1600" b="1"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Declination</a:t>
            </a:r>
            <a:r>
              <a:rPr lang="en-US" sz="1600" b="1" dirty="0">
                <a:solidFill>
                  <a:schemeClr val="tx1"/>
                </a:solidFill>
                <a:latin typeface="Times New Roman" panose="02020603050405020304" pitchFamily="18" charset="0"/>
                <a:cs typeface="Times New Roman" panose="02020603050405020304" pitchFamily="18" charset="0"/>
              </a:rPr>
              <a:t> and </a:t>
            </a:r>
            <a:r>
              <a:rPr lang="en-US" sz="1600" b="1"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Greenwich Hour Angle (GHA</a:t>
            </a:r>
            <a:r>
              <a:rPr lang="en-US" sz="1600" b="1" dirty="0">
                <a:solidFill>
                  <a:schemeClr val="tx1"/>
                </a:solidFill>
                <a:latin typeface="Times New Roman" panose="02020603050405020304" pitchFamily="18" charset="0"/>
                <a:cs typeface="Times New Roman" panose="02020603050405020304" pitchFamily="18" charset="0"/>
              </a:rPr>
              <a:t>) of any Celestial Body for a specific time using either the Nautical Almanac or STELLA.  Remember that these are a CB’s coordinates on the Celestial Sphere!</a:t>
            </a:r>
          </a:p>
        </p:txBody>
      </p:sp>
      <p:pic>
        <p:nvPicPr>
          <p:cNvPr id="7" name="Picture 3"/>
          <p:cNvPicPr>
            <a:picLocks noChangeAspect="1" noChangeArrowheads="1"/>
          </p:cNvPicPr>
          <p:nvPr/>
        </p:nvPicPr>
        <p:blipFill>
          <a:blip r:embed="rId3" cstate="print"/>
          <a:srcRect/>
          <a:stretch>
            <a:fillRect/>
          </a:stretch>
        </p:blipFill>
        <p:spPr bwMode="auto">
          <a:xfrm>
            <a:off x="8153400" y="1219200"/>
            <a:ext cx="762000" cy="1091407"/>
          </a:xfrm>
          <a:prstGeom prst="rect">
            <a:avLst/>
          </a:prstGeom>
          <a:noFill/>
          <a:ln w="9525">
            <a:noFill/>
            <a:miter lim="800000"/>
            <a:headEnd/>
            <a:tailEnd/>
          </a:ln>
        </p:spPr>
      </p:pic>
      <p:sp>
        <p:nvSpPr>
          <p:cNvPr id="13" name="TextBox 12">
            <a:extLst>
              <a:ext uri="{FF2B5EF4-FFF2-40B4-BE49-F238E27FC236}">
                <a16:creationId xmlns:a16="http://schemas.microsoft.com/office/drawing/2014/main" id="{AFF5B0EF-F5C7-41BD-BCCA-1577D37A8D50}"/>
              </a:ext>
            </a:extLst>
          </p:cNvPr>
          <p:cNvSpPr txBox="1"/>
          <p:nvPr/>
        </p:nvSpPr>
        <p:spPr>
          <a:xfrm>
            <a:off x="256031" y="3301425"/>
            <a:ext cx="503205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As CBs rise, their </a:t>
            </a:r>
            <a:r>
              <a:rPr kumimoji="0" lang="en-US" sz="16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Altitude</a:t>
            </a: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in relation to </a:t>
            </a:r>
            <a:r>
              <a:rPr kumimoji="0" lang="en-US" sz="16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Visible Horizon</a:t>
            </a: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increases and then decreases, just as with the Sun.  </a:t>
            </a:r>
          </a:p>
        </p:txBody>
      </p:sp>
      <p:sp>
        <p:nvSpPr>
          <p:cNvPr id="14" name="Content Placeholder 4">
            <a:extLst>
              <a:ext uri="{FF2B5EF4-FFF2-40B4-BE49-F238E27FC236}">
                <a16:creationId xmlns:a16="http://schemas.microsoft.com/office/drawing/2014/main" id="{3806260F-6B00-4CF8-9ECE-0FD960EEB549}"/>
              </a:ext>
            </a:extLst>
          </p:cNvPr>
          <p:cNvSpPr txBox="1">
            <a:spLocks/>
          </p:cNvSpPr>
          <p:nvPr/>
        </p:nvSpPr>
        <p:spPr>
          <a:xfrm>
            <a:off x="381000" y="2508255"/>
            <a:ext cx="8001794" cy="17232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2E442D9D-60DF-44E1-8BCD-F3AAC9047D76}"/>
              </a:ext>
            </a:extLst>
          </p:cNvPr>
          <p:cNvSpPr txBox="1"/>
          <p:nvPr/>
        </p:nvSpPr>
        <p:spPr>
          <a:xfrm>
            <a:off x="238313" y="2369403"/>
            <a:ext cx="4966627"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We convert these coordinates to relate to us on the Earth surface in terms of </a:t>
            </a:r>
            <a:r>
              <a:rPr kumimoji="0" lang="en-US" sz="16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Azimuth</a:t>
            </a: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and </a:t>
            </a:r>
            <a:r>
              <a:rPr kumimoji="0" lang="en-US" sz="16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Altitude</a:t>
            </a: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This is done via STELLA or calculations using Strip Forms.</a:t>
            </a:r>
          </a:p>
        </p:txBody>
      </p:sp>
      <p:pic>
        <p:nvPicPr>
          <p:cNvPr id="19" name="Picture 18">
            <a:extLst>
              <a:ext uri="{FF2B5EF4-FFF2-40B4-BE49-F238E27FC236}">
                <a16:creationId xmlns:a16="http://schemas.microsoft.com/office/drawing/2014/main" id="{99B8E5A8-FE56-414D-8DA6-9499100D6CEF}"/>
              </a:ext>
            </a:extLst>
          </p:cNvPr>
          <p:cNvPicPr>
            <a:picLocks noChangeAspect="1"/>
          </p:cNvPicPr>
          <p:nvPr/>
        </p:nvPicPr>
        <p:blipFill rotWithShape="1">
          <a:blip r:embed="rId4"/>
          <a:srcRect r="36401" b="21485"/>
          <a:stretch/>
        </p:blipFill>
        <p:spPr>
          <a:xfrm>
            <a:off x="5303321" y="1092109"/>
            <a:ext cx="3792097" cy="3511053"/>
          </a:xfrm>
          <a:prstGeom prst="rect">
            <a:avLst/>
          </a:prstGeom>
        </p:spPr>
      </p:pic>
      <p:sp>
        <p:nvSpPr>
          <p:cNvPr id="3" name="Arrow: Curved Right 2">
            <a:extLst>
              <a:ext uri="{FF2B5EF4-FFF2-40B4-BE49-F238E27FC236}">
                <a16:creationId xmlns:a16="http://schemas.microsoft.com/office/drawing/2014/main" id="{19C2B6EC-5273-49D3-857E-760F4808226D}"/>
              </a:ext>
            </a:extLst>
          </p:cNvPr>
          <p:cNvSpPr/>
          <p:nvPr/>
        </p:nvSpPr>
        <p:spPr>
          <a:xfrm rot="5400000">
            <a:off x="6613256" y="276249"/>
            <a:ext cx="1022888" cy="2667000"/>
          </a:xfrm>
          <a:prstGeom prst="curv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rrow: Curved Up 5">
            <a:extLst>
              <a:ext uri="{FF2B5EF4-FFF2-40B4-BE49-F238E27FC236}">
                <a16:creationId xmlns:a16="http://schemas.microsoft.com/office/drawing/2014/main" id="{7906E8A0-EC2C-4C5E-A085-9376110CB986}"/>
              </a:ext>
            </a:extLst>
          </p:cNvPr>
          <p:cNvSpPr/>
          <p:nvPr/>
        </p:nvSpPr>
        <p:spPr>
          <a:xfrm>
            <a:off x="5867401" y="2181832"/>
            <a:ext cx="2819400" cy="923330"/>
          </a:xfrm>
          <a:prstGeom prst="curved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25" name="Straight Arrow Connector 24">
            <a:extLst>
              <a:ext uri="{FF2B5EF4-FFF2-40B4-BE49-F238E27FC236}">
                <a16:creationId xmlns:a16="http://schemas.microsoft.com/office/drawing/2014/main" id="{77AC371C-51FF-4898-A79C-EA772BD9112D}"/>
              </a:ext>
            </a:extLst>
          </p:cNvPr>
          <p:cNvCxnSpPr>
            <a:cxnSpLocks/>
          </p:cNvCxnSpPr>
          <p:nvPr/>
        </p:nvCxnSpPr>
        <p:spPr>
          <a:xfrm flipV="1">
            <a:off x="8077200" y="2054360"/>
            <a:ext cx="0" cy="183542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8CC2875-E3B1-4FC1-BA40-ED8803B28266}"/>
              </a:ext>
            </a:extLst>
          </p:cNvPr>
          <p:cNvCxnSpPr>
            <a:cxnSpLocks/>
          </p:cNvCxnSpPr>
          <p:nvPr/>
        </p:nvCxnSpPr>
        <p:spPr>
          <a:xfrm flipV="1">
            <a:off x="7277101" y="1219200"/>
            <a:ext cx="0" cy="26705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827E3A-27EC-471C-AD58-D436F241E17E}"/>
              </a:ext>
            </a:extLst>
          </p:cNvPr>
          <p:cNvCxnSpPr>
            <a:cxnSpLocks/>
          </p:cNvCxnSpPr>
          <p:nvPr/>
        </p:nvCxnSpPr>
        <p:spPr>
          <a:xfrm>
            <a:off x="5303321" y="3889782"/>
            <a:ext cx="3792097"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6A4F1E1-0E0C-47FB-AB61-CDF59B1E9BAC}"/>
              </a:ext>
            </a:extLst>
          </p:cNvPr>
          <p:cNvSpPr txBox="1"/>
          <p:nvPr/>
        </p:nvSpPr>
        <p:spPr>
          <a:xfrm>
            <a:off x="6522324" y="4013730"/>
            <a:ext cx="15838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00"/>
                </a:solidFill>
                <a:effectLst/>
                <a:uLnTx/>
                <a:uFillTx/>
                <a:latin typeface="Calibri"/>
                <a:ea typeface="+mn-ea"/>
                <a:cs typeface="+mn-cs"/>
              </a:rPr>
              <a:t>Visible Horizon</a:t>
            </a:r>
          </a:p>
        </p:txBody>
      </p:sp>
      <p:sp>
        <p:nvSpPr>
          <p:cNvPr id="34" name="TextBox 33">
            <a:extLst>
              <a:ext uri="{FF2B5EF4-FFF2-40B4-BE49-F238E27FC236}">
                <a16:creationId xmlns:a16="http://schemas.microsoft.com/office/drawing/2014/main" id="{C82545F6-7849-4083-A259-A1B33BD592FE}"/>
              </a:ext>
            </a:extLst>
          </p:cNvPr>
          <p:cNvSpPr txBox="1"/>
          <p:nvPr/>
        </p:nvSpPr>
        <p:spPr>
          <a:xfrm>
            <a:off x="7357971" y="3209658"/>
            <a:ext cx="15472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00"/>
                </a:solidFill>
                <a:effectLst/>
                <a:uLnTx/>
                <a:uFillTx/>
                <a:latin typeface="Calibri"/>
                <a:ea typeface="+mn-ea"/>
                <a:cs typeface="+mn-cs"/>
              </a:rPr>
              <a:t>Altitude of 40°</a:t>
            </a:r>
          </a:p>
        </p:txBody>
      </p:sp>
      <p:sp>
        <p:nvSpPr>
          <p:cNvPr id="35" name="TextBox 34">
            <a:extLst>
              <a:ext uri="{FF2B5EF4-FFF2-40B4-BE49-F238E27FC236}">
                <a16:creationId xmlns:a16="http://schemas.microsoft.com/office/drawing/2014/main" id="{AB2C9429-CADF-40EF-9D81-D0308A6C7A22}"/>
              </a:ext>
            </a:extLst>
          </p:cNvPr>
          <p:cNvSpPr txBox="1"/>
          <p:nvPr/>
        </p:nvSpPr>
        <p:spPr>
          <a:xfrm>
            <a:off x="6459394" y="1711535"/>
            <a:ext cx="15472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00"/>
                </a:solidFill>
                <a:effectLst/>
                <a:uLnTx/>
                <a:uFillTx/>
                <a:latin typeface="Calibri"/>
                <a:ea typeface="+mn-ea"/>
                <a:cs typeface="+mn-cs"/>
              </a:rPr>
              <a:t>Altitude of 48°</a:t>
            </a:r>
          </a:p>
        </p:txBody>
      </p:sp>
      <p:sp>
        <p:nvSpPr>
          <p:cNvPr id="36" name="TextBox 35">
            <a:extLst>
              <a:ext uri="{FF2B5EF4-FFF2-40B4-BE49-F238E27FC236}">
                <a16:creationId xmlns:a16="http://schemas.microsoft.com/office/drawing/2014/main" id="{0816F42C-1E11-4951-8237-B6CA2BEDA807}"/>
              </a:ext>
            </a:extLst>
          </p:cNvPr>
          <p:cNvSpPr txBox="1"/>
          <p:nvPr/>
        </p:nvSpPr>
        <p:spPr>
          <a:xfrm>
            <a:off x="270861" y="4038600"/>
            <a:ext cx="507414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Similarly, their </a:t>
            </a:r>
            <a:r>
              <a:rPr kumimoji="0" lang="en-US" sz="16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Azimuth</a:t>
            </a: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(True Bearing) also changes over time. </a:t>
            </a:r>
          </a:p>
        </p:txBody>
      </p:sp>
      <p:cxnSp>
        <p:nvCxnSpPr>
          <p:cNvPr id="38" name="Straight Arrow Connector 37">
            <a:extLst>
              <a:ext uri="{FF2B5EF4-FFF2-40B4-BE49-F238E27FC236}">
                <a16:creationId xmlns:a16="http://schemas.microsoft.com/office/drawing/2014/main" id="{DF74D1F5-3CF2-4E55-A814-F1EBA9957A7C}"/>
              </a:ext>
            </a:extLst>
          </p:cNvPr>
          <p:cNvCxnSpPr/>
          <p:nvPr/>
        </p:nvCxnSpPr>
        <p:spPr>
          <a:xfrm flipV="1">
            <a:off x="7233003" y="1800832"/>
            <a:ext cx="844197" cy="2677209"/>
          </a:xfrm>
          <a:prstGeom prst="straightConnector1">
            <a:avLst/>
          </a:prstGeom>
          <a:ln w="31750">
            <a:solidFill>
              <a:srgbClr val="FFFF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FFD0A84-FCDA-484B-9E6E-3CF6167D28D2}"/>
              </a:ext>
            </a:extLst>
          </p:cNvPr>
          <p:cNvSpPr txBox="1"/>
          <p:nvPr/>
        </p:nvSpPr>
        <p:spPr>
          <a:xfrm>
            <a:off x="7436518" y="1339857"/>
            <a:ext cx="1382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00"/>
                </a:solidFill>
                <a:effectLst/>
                <a:uLnTx/>
                <a:uFillTx/>
                <a:latin typeface="Calibri"/>
                <a:ea typeface="+mn-ea"/>
                <a:cs typeface="+mn-cs"/>
              </a:rPr>
              <a:t>Bearing 004°</a:t>
            </a:r>
          </a:p>
        </p:txBody>
      </p:sp>
      <p:cxnSp>
        <p:nvCxnSpPr>
          <p:cNvPr id="40" name="Straight Arrow Connector 39">
            <a:extLst>
              <a:ext uri="{FF2B5EF4-FFF2-40B4-BE49-F238E27FC236}">
                <a16:creationId xmlns:a16="http://schemas.microsoft.com/office/drawing/2014/main" id="{50276787-08A8-41FE-AB12-3F7170DA753D}"/>
              </a:ext>
            </a:extLst>
          </p:cNvPr>
          <p:cNvCxnSpPr>
            <a:cxnSpLocks/>
          </p:cNvCxnSpPr>
          <p:nvPr/>
        </p:nvCxnSpPr>
        <p:spPr>
          <a:xfrm flipH="1" flipV="1">
            <a:off x="6312606" y="1817966"/>
            <a:ext cx="928726" cy="2685384"/>
          </a:xfrm>
          <a:prstGeom prst="straightConnector1">
            <a:avLst/>
          </a:prstGeom>
          <a:ln w="31750">
            <a:solidFill>
              <a:srgbClr val="FFFF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2E696BD-01A2-4216-AC1C-040CBDEB32A7}"/>
              </a:ext>
            </a:extLst>
          </p:cNvPr>
          <p:cNvSpPr txBox="1"/>
          <p:nvPr/>
        </p:nvSpPr>
        <p:spPr>
          <a:xfrm>
            <a:off x="5423484" y="1272771"/>
            <a:ext cx="13821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00"/>
                </a:solidFill>
                <a:effectLst/>
                <a:uLnTx/>
                <a:uFillTx/>
                <a:latin typeface="Calibri"/>
                <a:ea typeface="+mn-ea"/>
                <a:cs typeface="+mn-cs"/>
              </a:rPr>
              <a:t>Bearing 352°</a:t>
            </a:r>
          </a:p>
        </p:txBody>
      </p:sp>
      <p:sp>
        <p:nvSpPr>
          <p:cNvPr id="44" name="TextBox 43">
            <a:extLst>
              <a:ext uri="{FF2B5EF4-FFF2-40B4-BE49-F238E27FC236}">
                <a16:creationId xmlns:a16="http://schemas.microsoft.com/office/drawing/2014/main" id="{1BC69002-6291-4882-9524-45EAD65956A9}"/>
              </a:ext>
            </a:extLst>
          </p:cNvPr>
          <p:cNvSpPr txBox="1"/>
          <p:nvPr/>
        </p:nvSpPr>
        <p:spPr>
          <a:xfrm>
            <a:off x="238889" y="4724400"/>
            <a:ext cx="8712465"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further a Celestial Body is from the Celestial Pole, the higher its speed of relative motion and the more the </a:t>
            </a:r>
            <a:r>
              <a:rPr kumimoji="0" lang="en-US" sz="16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Altitude</a:t>
            </a: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and </a:t>
            </a:r>
            <a:r>
              <a:rPr kumimoji="0" lang="en-US" sz="16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Azimuth</a:t>
            </a: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will change over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Watch Video: </a:t>
            </a: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hlinkClick r:id="rId5"/>
              </a:rPr>
              <a:t>https://www.youtube.com/watch?v=V97HQcbozeQ</a:t>
            </a: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90624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3"/>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7"/>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3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animBg="1"/>
      <p:bldP spid="6" grpId="0" animBg="1"/>
      <p:bldP spid="6" grpId="1" animBg="1"/>
      <p:bldP spid="33" grpId="0"/>
      <p:bldP spid="33" grpId="1"/>
      <p:bldP spid="34" grpId="0"/>
      <p:bldP spid="34" grpId="1"/>
      <p:bldP spid="35" grpId="0"/>
      <p:bldP spid="35" grpId="1"/>
      <p:bldP spid="36" grpId="0"/>
      <p:bldP spid="39" grpId="0"/>
      <p:bldP spid="43" grpId="0"/>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A36A7D-9F56-4588-9D68-F830702E0BD9}"/>
              </a:ext>
            </a:extLst>
          </p:cNvPr>
          <p:cNvPicPr>
            <a:picLocks noChangeAspect="1"/>
          </p:cNvPicPr>
          <p:nvPr/>
        </p:nvPicPr>
        <p:blipFill>
          <a:blip r:embed="rId3"/>
          <a:stretch>
            <a:fillRect/>
          </a:stretch>
        </p:blipFill>
        <p:spPr>
          <a:xfrm>
            <a:off x="0" y="0"/>
            <a:ext cx="9144000" cy="1719072"/>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solidFill>
                  <a:schemeClr val="bg1"/>
                </a:solidFill>
                <a:latin typeface="Calibri" panose="020F0502020204030204" pitchFamily="34" charset="0"/>
                <a:cs typeface="Calibri" panose="020F0502020204030204" pitchFamily="34" charset="0"/>
              </a:rPr>
              <a:t>CELNAV Planning</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752600"/>
            <a:ext cx="8763000" cy="4985980"/>
          </a:xfrm>
          <a:prstGeom prst="rect">
            <a:avLst/>
          </a:prstGeom>
        </p:spPr>
        <p:txBody>
          <a:bodyPr wrap="square">
            <a:spAutoFit/>
          </a:bodyPr>
          <a:lstStyle/>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-The </a:t>
            </a:r>
            <a:r>
              <a:rPr lang="en-US" sz="20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Altitude</a:t>
            </a:r>
            <a:r>
              <a:rPr lang="en-US" sz="2000" dirty="0">
                <a:solidFill>
                  <a:prstClr val="black"/>
                </a:solidFill>
                <a:latin typeface="Times New Roman" panose="02020603050405020304" pitchFamily="18" charset="0"/>
                <a:ea typeface="Times New Roman" panose="02020603050405020304" pitchFamily="18" charset="0"/>
              </a:rPr>
              <a:t> of a CB changes with Latitude.  </a:t>
            </a:r>
          </a:p>
          <a:p>
            <a:pPr lvl="0" algn="l" fontAlgn="auto" hangingPunct="0">
              <a:spcBef>
                <a:spcPts val="0"/>
              </a:spcBef>
              <a:spcAft>
                <a:spcPts val="0"/>
              </a:spcAft>
            </a:pPr>
            <a:endParaRPr lang="en-US" sz="20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-At the North Pole, we see Polaris at an </a:t>
            </a:r>
            <a:r>
              <a:rPr lang="en-US" sz="20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Altitude</a:t>
            </a:r>
            <a:r>
              <a:rPr lang="en-US" sz="2000" dirty="0">
                <a:solidFill>
                  <a:prstClr val="black"/>
                </a:solidFill>
                <a:latin typeface="Times New Roman" panose="02020603050405020304" pitchFamily="18" charset="0"/>
                <a:ea typeface="Times New Roman" panose="02020603050405020304" pitchFamily="18" charset="0"/>
              </a:rPr>
              <a:t> of 90°.  If we move further south, the </a:t>
            </a:r>
            <a:r>
              <a:rPr lang="en-US" sz="20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Altitude</a:t>
            </a:r>
            <a:r>
              <a:rPr lang="en-US" sz="2000" dirty="0">
                <a:solidFill>
                  <a:prstClr val="black"/>
                </a:solidFill>
                <a:latin typeface="Times New Roman" panose="02020603050405020304" pitchFamily="18" charset="0"/>
                <a:ea typeface="Times New Roman" panose="02020603050405020304" pitchFamily="18" charset="0"/>
              </a:rPr>
              <a:t> will decrease until we go below the Equator and Polaris is no longer visible.</a:t>
            </a:r>
          </a:p>
          <a:p>
            <a:pPr lvl="0" algn="l" fontAlgn="auto" hangingPunct="0">
              <a:spcBef>
                <a:spcPts val="0"/>
              </a:spcBef>
              <a:spcAft>
                <a:spcPts val="0"/>
              </a:spcAft>
            </a:pPr>
            <a:endParaRPr lang="en-US" sz="20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a:t>
            </a:r>
            <a:r>
              <a:rPr lang="en-US" sz="20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GHA</a:t>
            </a:r>
            <a:r>
              <a:rPr lang="en-US" sz="2000" dirty="0">
                <a:solidFill>
                  <a:prstClr val="black"/>
                </a:solidFill>
                <a:latin typeface="Times New Roman" panose="02020603050405020304" pitchFamily="18" charset="0"/>
                <a:ea typeface="Times New Roman" panose="02020603050405020304" pitchFamily="18" charset="0"/>
              </a:rPr>
              <a:t> is the equivalent of Longitude on the Celestial Sphere.  The </a:t>
            </a:r>
            <a:r>
              <a:rPr lang="en-US" sz="20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GHA</a:t>
            </a:r>
            <a:r>
              <a:rPr lang="en-US" sz="2000" dirty="0">
                <a:solidFill>
                  <a:prstClr val="black"/>
                </a:solidFill>
                <a:latin typeface="Times New Roman" panose="02020603050405020304" pitchFamily="18" charset="0"/>
                <a:ea typeface="Times New Roman" panose="02020603050405020304" pitchFamily="18" charset="0"/>
              </a:rPr>
              <a:t> of a CB can be expected to change at approx. 15° per hour, just like our time zones on Earth.</a:t>
            </a:r>
          </a:p>
          <a:p>
            <a:pPr lvl="0" algn="l" fontAlgn="auto" hangingPunct="0">
              <a:spcBef>
                <a:spcPts val="0"/>
              </a:spcBef>
              <a:spcAft>
                <a:spcPts val="0"/>
              </a:spcAft>
            </a:pPr>
            <a:endParaRPr lang="en-US" sz="20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a:t>
            </a:r>
            <a:r>
              <a:rPr lang="en-US" sz="20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GHA</a:t>
            </a:r>
            <a:r>
              <a:rPr lang="en-US" sz="2000" dirty="0">
                <a:solidFill>
                  <a:prstClr val="black"/>
                </a:solidFill>
                <a:latin typeface="Times New Roman" panose="02020603050405020304" pitchFamily="18" charset="0"/>
                <a:ea typeface="Times New Roman" panose="02020603050405020304" pitchFamily="18" charset="0"/>
              </a:rPr>
              <a:t> is used to help us find the </a:t>
            </a:r>
            <a:r>
              <a:rPr lang="en-US" sz="20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Azimuth</a:t>
            </a:r>
            <a:r>
              <a:rPr lang="en-US" sz="2000" dirty="0">
                <a:solidFill>
                  <a:prstClr val="black"/>
                </a:solidFill>
                <a:latin typeface="Times New Roman" panose="02020603050405020304" pitchFamily="18" charset="0"/>
                <a:ea typeface="Times New Roman" panose="02020603050405020304" pitchFamily="18" charset="0"/>
              </a:rPr>
              <a:t> at which we will see a CB, which will be based on the </a:t>
            </a:r>
            <a:r>
              <a:rPr lang="en-US" sz="20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Time</a:t>
            </a:r>
            <a:r>
              <a:rPr lang="en-US" sz="2000" dirty="0">
                <a:solidFill>
                  <a:prstClr val="black"/>
                </a:solidFill>
                <a:latin typeface="Times New Roman" panose="02020603050405020304" pitchFamily="18" charset="0"/>
                <a:ea typeface="Times New Roman" panose="02020603050405020304" pitchFamily="18" charset="0"/>
              </a:rPr>
              <a:t> and </a:t>
            </a:r>
            <a:r>
              <a:rPr lang="en-US" sz="20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Longitude</a:t>
            </a:r>
            <a:r>
              <a:rPr lang="en-US" sz="2000" dirty="0">
                <a:solidFill>
                  <a:prstClr val="black"/>
                </a:solidFill>
                <a:latin typeface="Times New Roman" panose="02020603050405020304" pitchFamily="18" charset="0"/>
                <a:ea typeface="Times New Roman" panose="02020603050405020304" pitchFamily="18" charset="0"/>
              </a:rPr>
              <a:t> of our </a:t>
            </a:r>
            <a:r>
              <a:rPr lang="en-US" sz="20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AP</a:t>
            </a:r>
            <a:r>
              <a:rPr lang="en-US" sz="2000" dirty="0">
                <a:solidFill>
                  <a:prstClr val="black"/>
                </a:solidFill>
                <a:latin typeface="Times New Roman" panose="02020603050405020304" pitchFamily="18" charset="0"/>
                <a:ea typeface="Times New Roman" panose="02020603050405020304" pitchFamily="18" charset="0"/>
              </a:rPr>
              <a:t>.</a:t>
            </a:r>
          </a:p>
          <a:p>
            <a:pPr lvl="0" algn="l" fontAlgn="auto" hangingPunct="0">
              <a:spcBef>
                <a:spcPts val="0"/>
              </a:spcBef>
              <a:spcAft>
                <a:spcPts val="0"/>
              </a:spcAft>
            </a:pPr>
            <a:endParaRPr lang="en-US" sz="20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-The relationship between our </a:t>
            </a:r>
            <a:r>
              <a:rPr lang="en-US" sz="20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Longitude</a:t>
            </a:r>
            <a:r>
              <a:rPr lang="en-US" sz="2000" dirty="0">
                <a:solidFill>
                  <a:prstClr val="black"/>
                </a:solidFill>
                <a:latin typeface="Times New Roman" panose="02020603050405020304" pitchFamily="18" charset="0"/>
                <a:ea typeface="Times New Roman" panose="02020603050405020304" pitchFamily="18" charset="0"/>
              </a:rPr>
              <a:t> and </a:t>
            </a:r>
            <a:r>
              <a:rPr lang="en-US" sz="20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GHA</a:t>
            </a:r>
            <a:r>
              <a:rPr lang="en-US" sz="2000" dirty="0">
                <a:solidFill>
                  <a:prstClr val="black"/>
                </a:solidFill>
                <a:latin typeface="Times New Roman" panose="02020603050405020304" pitchFamily="18" charset="0"/>
                <a:ea typeface="Times New Roman" panose="02020603050405020304" pitchFamily="18" charset="0"/>
              </a:rPr>
              <a:t> is called the </a:t>
            </a:r>
            <a:r>
              <a:rPr lang="en-US" sz="20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Local Hour Angle (LHA)</a:t>
            </a:r>
            <a:r>
              <a:rPr lang="en-US" sz="2000" dirty="0">
                <a:solidFill>
                  <a:prstClr val="black"/>
                </a:solidFill>
                <a:latin typeface="Times New Roman" panose="02020603050405020304" pitchFamily="18" charset="0"/>
                <a:ea typeface="Times New Roman" panose="02020603050405020304" pitchFamily="18" charset="0"/>
              </a:rPr>
              <a:t>.</a:t>
            </a:r>
          </a:p>
          <a:p>
            <a:pPr lvl="0" algn="l" fontAlgn="auto" hangingPunct="0">
              <a:spcBef>
                <a:spcPts val="0"/>
              </a:spcBef>
              <a:spcAft>
                <a:spcPts val="0"/>
              </a:spcAft>
            </a:pPr>
            <a:endPar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411223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66675" y="228600"/>
            <a:ext cx="8991600" cy="609600"/>
          </a:xfrm>
        </p:spPr>
        <p:txBody>
          <a:bodyPr/>
          <a:lstStyle/>
          <a:p>
            <a:pPr algn="ctr"/>
            <a:r>
              <a:rPr lang="en-US" b="1" dirty="0">
                <a:solidFill>
                  <a:schemeClr val="tx1"/>
                </a:solidFill>
              </a:rPr>
              <a:t>Celestial Navigation Planning</a:t>
            </a:r>
          </a:p>
        </p:txBody>
      </p:sp>
      <p:sp>
        <p:nvSpPr>
          <p:cNvPr id="14" name="Content Placeholder 4">
            <a:extLst>
              <a:ext uri="{FF2B5EF4-FFF2-40B4-BE49-F238E27FC236}">
                <a16:creationId xmlns:a16="http://schemas.microsoft.com/office/drawing/2014/main" id="{3806260F-6B00-4CF8-9ECE-0FD960EEB549}"/>
              </a:ext>
            </a:extLst>
          </p:cNvPr>
          <p:cNvSpPr txBox="1">
            <a:spLocks/>
          </p:cNvSpPr>
          <p:nvPr/>
        </p:nvSpPr>
        <p:spPr>
          <a:xfrm>
            <a:off x="381000" y="2508255"/>
            <a:ext cx="8001794" cy="17232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Oval 17">
            <a:extLst>
              <a:ext uri="{FF2B5EF4-FFF2-40B4-BE49-F238E27FC236}">
                <a16:creationId xmlns:a16="http://schemas.microsoft.com/office/drawing/2014/main" id="{2F64C7C5-4EDB-448A-AFA0-765C02C4BC75}"/>
              </a:ext>
            </a:extLst>
          </p:cNvPr>
          <p:cNvSpPr/>
          <p:nvPr/>
        </p:nvSpPr>
        <p:spPr bwMode="auto">
          <a:xfrm>
            <a:off x="4783931" y="1954236"/>
            <a:ext cx="2808685" cy="2538412"/>
          </a:xfrm>
          <a:prstGeom prst="ellips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black"/>
              </a:solidFill>
              <a:effectLst/>
              <a:uLnTx/>
              <a:uFillTx/>
              <a:latin typeface="Calibri"/>
              <a:ea typeface="ＭＳ Ｐゴシック" charset="0"/>
              <a:cs typeface="Arial" charset="0"/>
            </a:endParaRPr>
          </a:p>
        </p:txBody>
      </p:sp>
      <p:sp>
        <p:nvSpPr>
          <p:cNvPr id="20" name="TextBox 17">
            <a:extLst>
              <a:ext uri="{FF2B5EF4-FFF2-40B4-BE49-F238E27FC236}">
                <a16:creationId xmlns:a16="http://schemas.microsoft.com/office/drawing/2014/main" id="{3E124CE1-4409-43FA-BF18-29AF40561FAD}"/>
              </a:ext>
            </a:extLst>
          </p:cNvPr>
          <p:cNvSpPr txBox="1">
            <a:spLocks noChangeArrowheads="1"/>
          </p:cNvSpPr>
          <p:nvPr/>
        </p:nvSpPr>
        <p:spPr bwMode="auto">
          <a:xfrm>
            <a:off x="5772774" y="4560772"/>
            <a:ext cx="7020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800" b="1" i="0" u="none" strike="noStrike" kern="1200" cap="none" spc="0" normalizeH="0" baseline="0" noProof="0">
                <a:ln>
                  <a:noFill/>
                </a:ln>
                <a:solidFill>
                  <a:prstClr val="black"/>
                </a:solidFill>
                <a:effectLst/>
                <a:uLnTx/>
                <a:uFillTx/>
                <a:latin typeface="Arial" charset="0"/>
                <a:ea typeface="ＭＳ Ｐゴシック" pitchFamily="34" charset="-128"/>
                <a:cs typeface="+mn-cs"/>
              </a:rPr>
              <a:t>0</a:t>
            </a:r>
            <a:r>
              <a:rPr kumimoji="0" lang="en-GB" altLang="en-US" sz="1800" b="1" i="0" u="none" strike="noStrike" kern="1200" cap="none" spc="0" normalizeH="0" baseline="0" noProof="0">
                <a:ln>
                  <a:noFill/>
                </a:ln>
                <a:solidFill>
                  <a:prstClr val="black"/>
                </a:solidFill>
                <a:effectLst/>
                <a:uLnTx/>
                <a:uFillTx/>
                <a:latin typeface="Verdana" pitchFamily="34" charset="0"/>
                <a:ea typeface="ＭＳ Ｐゴシック" pitchFamily="34" charset="-128"/>
                <a:cs typeface="+mn-cs"/>
              </a:rPr>
              <a:t>⁰</a:t>
            </a:r>
            <a:endParaRPr kumimoji="0" lang="en-GB" altLang="en-US" sz="1800" b="1" i="0" u="none" strike="noStrike" kern="1200" cap="none" spc="0" normalizeH="0" baseline="0" noProof="0">
              <a:ln>
                <a:noFill/>
              </a:ln>
              <a:solidFill>
                <a:prstClr val="black"/>
              </a:solidFill>
              <a:effectLst/>
              <a:uLnTx/>
              <a:uFillTx/>
              <a:latin typeface="Arial" charset="0"/>
              <a:ea typeface="ＭＳ Ｐゴシック" pitchFamily="34" charset="-128"/>
              <a:cs typeface="+mn-cs"/>
            </a:endParaRPr>
          </a:p>
        </p:txBody>
      </p:sp>
      <p:sp>
        <p:nvSpPr>
          <p:cNvPr id="21" name="TextBox 22">
            <a:extLst>
              <a:ext uri="{FF2B5EF4-FFF2-40B4-BE49-F238E27FC236}">
                <a16:creationId xmlns:a16="http://schemas.microsoft.com/office/drawing/2014/main" id="{9FB27A9D-5C13-428C-850E-F86AD220D6D2}"/>
              </a:ext>
            </a:extLst>
          </p:cNvPr>
          <p:cNvSpPr txBox="1">
            <a:spLocks noChangeArrowheads="1"/>
          </p:cNvSpPr>
          <p:nvPr/>
        </p:nvSpPr>
        <p:spPr bwMode="auto">
          <a:xfrm>
            <a:off x="6761027" y="2877218"/>
            <a:ext cx="9720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1800" b="1" i="0" u="none" strike="noStrike" kern="1200" cap="none" spc="0" normalizeH="0" baseline="0" noProof="0">
                <a:ln>
                  <a:noFill/>
                </a:ln>
                <a:solidFill>
                  <a:prstClr val="black"/>
                </a:solidFill>
                <a:effectLst/>
                <a:uLnTx/>
                <a:uFillTx/>
                <a:latin typeface="Arial" charset="0"/>
                <a:ea typeface="ＭＳ Ｐゴシック" pitchFamily="34" charset="-128"/>
                <a:cs typeface="+mn-cs"/>
              </a:rPr>
              <a:t>090</a:t>
            </a:r>
            <a:r>
              <a:rPr kumimoji="0" lang="en-GB" altLang="en-US" sz="1800" b="1" i="0" u="none" strike="noStrike" kern="1200" cap="none" spc="0" normalizeH="0" baseline="0" noProof="0">
                <a:ln>
                  <a:noFill/>
                </a:ln>
                <a:solidFill>
                  <a:prstClr val="black"/>
                </a:solidFill>
                <a:effectLst/>
                <a:uLnTx/>
                <a:uFillTx/>
                <a:latin typeface="Verdana" pitchFamily="34" charset="0"/>
                <a:ea typeface="ＭＳ Ｐゴシック" pitchFamily="34" charset="-128"/>
                <a:cs typeface="+mn-cs"/>
              </a:rPr>
              <a:t>⁰E</a:t>
            </a:r>
            <a:endParaRPr kumimoji="0" lang="en-GB" altLang="en-US" sz="1800" b="1" i="0" u="none" strike="noStrike" kern="1200" cap="none" spc="0" normalizeH="0" baseline="0" noProof="0">
              <a:ln>
                <a:noFill/>
              </a:ln>
              <a:solidFill>
                <a:prstClr val="black"/>
              </a:solidFill>
              <a:effectLst/>
              <a:uLnTx/>
              <a:uFillTx/>
              <a:latin typeface="Arial" charset="0"/>
              <a:ea typeface="ＭＳ Ｐゴシック" pitchFamily="34" charset="-128"/>
              <a:cs typeface="+mn-cs"/>
            </a:endParaRPr>
          </a:p>
        </p:txBody>
      </p:sp>
      <p:sp>
        <p:nvSpPr>
          <p:cNvPr id="22" name="TextBox 23">
            <a:extLst>
              <a:ext uri="{FF2B5EF4-FFF2-40B4-BE49-F238E27FC236}">
                <a16:creationId xmlns:a16="http://schemas.microsoft.com/office/drawing/2014/main" id="{50D273E1-49EB-4CC0-992B-06405174FC0C}"/>
              </a:ext>
            </a:extLst>
          </p:cNvPr>
          <p:cNvSpPr txBox="1">
            <a:spLocks noChangeArrowheads="1"/>
          </p:cNvSpPr>
          <p:nvPr/>
        </p:nvSpPr>
        <p:spPr bwMode="auto">
          <a:xfrm>
            <a:off x="4411563" y="2890634"/>
            <a:ext cx="10019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1800" b="1" i="0" u="none" strike="noStrike" kern="1200" cap="none" spc="0" normalizeH="0" baseline="0" noProof="0">
                <a:ln>
                  <a:noFill/>
                </a:ln>
                <a:solidFill>
                  <a:prstClr val="black"/>
                </a:solidFill>
                <a:effectLst/>
                <a:uLnTx/>
                <a:uFillTx/>
                <a:latin typeface="Arial" charset="0"/>
                <a:ea typeface="ＭＳ Ｐゴシック" pitchFamily="34" charset="-128"/>
                <a:cs typeface="+mn-cs"/>
              </a:rPr>
              <a:t>090</a:t>
            </a:r>
            <a:r>
              <a:rPr kumimoji="0" lang="en-GB" altLang="en-US" sz="1800" b="1" i="0" u="none" strike="noStrike" kern="1200" cap="none" spc="0" normalizeH="0" baseline="0" noProof="0">
                <a:ln>
                  <a:noFill/>
                </a:ln>
                <a:solidFill>
                  <a:prstClr val="black"/>
                </a:solidFill>
                <a:effectLst/>
                <a:uLnTx/>
                <a:uFillTx/>
                <a:latin typeface="Verdana" pitchFamily="34" charset="0"/>
                <a:ea typeface="ＭＳ Ｐゴシック" pitchFamily="34" charset="-128"/>
                <a:cs typeface="+mn-cs"/>
              </a:rPr>
              <a:t>⁰W</a:t>
            </a:r>
            <a:endParaRPr kumimoji="0" lang="en-GB" altLang="en-US" sz="1800" b="1" i="0" u="none" strike="noStrike" kern="1200" cap="none" spc="0" normalizeH="0" baseline="0" noProof="0">
              <a:ln>
                <a:noFill/>
              </a:ln>
              <a:solidFill>
                <a:prstClr val="black"/>
              </a:solidFill>
              <a:effectLst/>
              <a:uLnTx/>
              <a:uFillTx/>
              <a:latin typeface="Arial" charset="0"/>
              <a:ea typeface="ＭＳ Ｐゴシック" pitchFamily="34" charset="-128"/>
              <a:cs typeface="+mn-cs"/>
            </a:endParaRPr>
          </a:p>
        </p:txBody>
      </p:sp>
      <p:sp>
        <p:nvSpPr>
          <p:cNvPr id="23" name="TextBox 25">
            <a:extLst>
              <a:ext uri="{FF2B5EF4-FFF2-40B4-BE49-F238E27FC236}">
                <a16:creationId xmlns:a16="http://schemas.microsoft.com/office/drawing/2014/main" id="{BB342547-F1FC-4D97-A96E-2210C43F61DE}"/>
              </a:ext>
            </a:extLst>
          </p:cNvPr>
          <p:cNvSpPr txBox="1">
            <a:spLocks noChangeArrowheads="1"/>
          </p:cNvSpPr>
          <p:nvPr/>
        </p:nvSpPr>
        <p:spPr bwMode="auto">
          <a:xfrm>
            <a:off x="5734939" y="1612994"/>
            <a:ext cx="9720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800" b="1" i="0" u="none" strike="noStrike" kern="1200" cap="none" spc="0" normalizeH="0" baseline="0" noProof="0">
                <a:ln>
                  <a:noFill/>
                </a:ln>
                <a:solidFill>
                  <a:prstClr val="black"/>
                </a:solidFill>
                <a:effectLst/>
                <a:uLnTx/>
                <a:uFillTx/>
                <a:latin typeface="Arial" charset="0"/>
                <a:ea typeface="ＭＳ Ｐゴシック" pitchFamily="34" charset="-128"/>
                <a:cs typeface="+mn-cs"/>
              </a:rPr>
              <a:t>180</a:t>
            </a:r>
            <a:r>
              <a:rPr kumimoji="0" lang="en-GB" altLang="en-US" sz="1800" b="1" i="0" u="none" strike="noStrike" kern="1200" cap="none" spc="0" normalizeH="0" baseline="0" noProof="0">
                <a:ln>
                  <a:noFill/>
                </a:ln>
                <a:solidFill>
                  <a:prstClr val="black"/>
                </a:solidFill>
                <a:effectLst/>
                <a:uLnTx/>
                <a:uFillTx/>
                <a:latin typeface="Verdana" pitchFamily="34" charset="0"/>
                <a:ea typeface="ＭＳ Ｐゴシック" pitchFamily="34" charset="-128"/>
                <a:cs typeface="+mn-cs"/>
              </a:rPr>
              <a:t>⁰</a:t>
            </a:r>
            <a:endParaRPr kumimoji="0" lang="en-GB" altLang="en-US" sz="1800" b="1" i="0" u="none" strike="noStrike" kern="1200" cap="none" spc="0" normalizeH="0" baseline="0" noProof="0">
              <a:ln>
                <a:noFill/>
              </a:ln>
              <a:solidFill>
                <a:prstClr val="black"/>
              </a:solidFill>
              <a:effectLst/>
              <a:uLnTx/>
              <a:uFillTx/>
              <a:latin typeface="Arial" charset="0"/>
              <a:ea typeface="ＭＳ Ｐゴシック" pitchFamily="34" charset="-128"/>
              <a:cs typeface="+mn-cs"/>
            </a:endParaRPr>
          </a:p>
        </p:txBody>
      </p:sp>
      <p:cxnSp>
        <p:nvCxnSpPr>
          <p:cNvPr id="24" name="Straight Connector 23">
            <a:extLst>
              <a:ext uri="{FF2B5EF4-FFF2-40B4-BE49-F238E27FC236}">
                <a16:creationId xmlns:a16="http://schemas.microsoft.com/office/drawing/2014/main" id="{CBCECC3E-6792-4E40-A7FC-EE0E8B1FF43D}"/>
              </a:ext>
            </a:extLst>
          </p:cNvPr>
          <p:cNvCxnSpPr/>
          <p:nvPr/>
        </p:nvCxnSpPr>
        <p:spPr bwMode="auto">
          <a:xfrm flipH="1">
            <a:off x="4762500" y="3223442"/>
            <a:ext cx="1426369" cy="685800"/>
          </a:xfrm>
          <a:prstGeom prst="line">
            <a:avLst/>
          </a:prstGeom>
          <a:solidFill>
            <a:schemeClr val="accent1"/>
          </a:solidFill>
          <a:ln w="222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TextBox 33">
            <a:extLst>
              <a:ext uri="{FF2B5EF4-FFF2-40B4-BE49-F238E27FC236}">
                <a16:creationId xmlns:a16="http://schemas.microsoft.com/office/drawing/2014/main" id="{1314D025-86C8-4EF7-9535-3F66BF16D308}"/>
              </a:ext>
            </a:extLst>
          </p:cNvPr>
          <p:cNvSpPr txBox="1">
            <a:spLocks noChangeArrowheads="1"/>
          </p:cNvSpPr>
          <p:nvPr/>
        </p:nvSpPr>
        <p:spPr bwMode="auto">
          <a:xfrm>
            <a:off x="3824072" y="3980455"/>
            <a:ext cx="22350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1800" b="1" i="0" u="none" strike="noStrike" kern="1200" cap="none" spc="0" normalizeH="0" baseline="0" noProof="0" dirty="0">
                <a:ln>
                  <a:noFill/>
                </a:ln>
                <a:solidFill>
                  <a:srgbClr val="FF0000"/>
                </a:solidFill>
                <a:effectLst/>
                <a:uLnTx/>
                <a:uFillTx/>
                <a:latin typeface="Arial" charset="0"/>
                <a:ea typeface="ＭＳ Ｐゴシック" pitchFamily="34" charset="-128"/>
                <a:cs typeface="+mn-cs"/>
              </a:rPr>
              <a:t>AP(DR) Longitude 066</a:t>
            </a:r>
            <a:r>
              <a:rPr kumimoji="0" lang="en-GB" altLang="en-US" sz="1800" b="1" i="0" u="none" strike="noStrike" kern="1200" cap="none" spc="0" normalizeH="0" baseline="0" noProof="0" dirty="0">
                <a:ln>
                  <a:noFill/>
                </a:ln>
                <a:solidFill>
                  <a:srgbClr val="FF0000"/>
                </a:solidFill>
                <a:effectLst/>
                <a:uLnTx/>
                <a:uFillTx/>
                <a:latin typeface="Verdana" pitchFamily="34" charset="0"/>
                <a:ea typeface="ＭＳ Ｐゴシック" pitchFamily="34" charset="-128"/>
                <a:cs typeface="+mn-cs"/>
              </a:rPr>
              <a:t>⁰W</a:t>
            </a:r>
            <a:endParaRPr kumimoji="0" lang="en-GB" altLang="en-US" sz="1800" b="1" i="0" u="none" strike="noStrike" kern="1200" cap="none" spc="0" normalizeH="0" baseline="0" noProof="0" dirty="0">
              <a:ln>
                <a:noFill/>
              </a:ln>
              <a:solidFill>
                <a:srgbClr val="FF0000"/>
              </a:solidFill>
              <a:effectLst/>
              <a:uLnTx/>
              <a:uFillTx/>
              <a:latin typeface="Arial" charset="0"/>
              <a:ea typeface="ＭＳ Ｐゴシック" pitchFamily="34" charset="-128"/>
              <a:cs typeface="+mn-cs"/>
            </a:endParaRPr>
          </a:p>
        </p:txBody>
      </p:sp>
      <p:sp>
        <p:nvSpPr>
          <p:cNvPr id="26" name="TextBox 38">
            <a:extLst>
              <a:ext uri="{FF2B5EF4-FFF2-40B4-BE49-F238E27FC236}">
                <a16:creationId xmlns:a16="http://schemas.microsoft.com/office/drawing/2014/main" id="{531AF4BB-ADF7-4C2D-91B7-E2737B5B06B5}"/>
              </a:ext>
            </a:extLst>
          </p:cNvPr>
          <p:cNvSpPr txBox="1">
            <a:spLocks noChangeArrowheads="1"/>
          </p:cNvSpPr>
          <p:nvPr/>
        </p:nvSpPr>
        <p:spPr bwMode="auto">
          <a:xfrm>
            <a:off x="6320310" y="1083770"/>
            <a:ext cx="160448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800" b="1" i="0" u="none" strike="noStrike" kern="1200" cap="none" spc="0" normalizeH="0" baseline="0" noProof="0" dirty="0">
                <a:ln>
                  <a:noFill/>
                </a:ln>
                <a:solidFill>
                  <a:srgbClr val="3FAF01"/>
                </a:solidFill>
                <a:effectLst/>
                <a:uLnTx/>
                <a:uFillTx/>
                <a:latin typeface="Arial" charset="0"/>
                <a:ea typeface="ＭＳ Ｐゴシック" pitchFamily="34" charset="-128"/>
                <a:cs typeface="+mn-cs"/>
              </a:rPr>
              <a:t>First Point of Aries GHA 192</a:t>
            </a:r>
            <a:r>
              <a:rPr kumimoji="0" lang="en-GB" altLang="en-US" sz="1800" b="1" i="0" u="none" strike="noStrike" kern="1200" cap="none" spc="0" normalizeH="0" baseline="0" noProof="0" dirty="0">
                <a:ln>
                  <a:noFill/>
                </a:ln>
                <a:solidFill>
                  <a:srgbClr val="3FAF01"/>
                </a:solidFill>
                <a:effectLst/>
                <a:uLnTx/>
                <a:uFillTx/>
                <a:latin typeface="Verdana" pitchFamily="34" charset="0"/>
                <a:ea typeface="ＭＳ Ｐゴシック" pitchFamily="34" charset="-128"/>
                <a:cs typeface="+mn-cs"/>
              </a:rPr>
              <a:t>⁰</a:t>
            </a:r>
            <a:endParaRPr kumimoji="0" lang="en-GB" altLang="en-US" sz="1800" b="1" i="0" u="none" strike="noStrike" kern="1200" cap="none" spc="0" normalizeH="0" baseline="0" noProof="0" dirty="0">
              <a:ln>
                <a:noFill/>
              </a:ln>
              <a:solidFill>
                <a:srgbClr val="3FAF01"/>
              </a:solidFill>
              <a:effectLst/>
              <a:uLnTx/>
              <a:uFillTx/>
              <a:latin typeface="Arial" charset="0"/>
              <a:ea typeface="ＭＳ Ｐゴシック" pitchFamily="34" charset="-128"/>
              <a:cs typeface="+mn-cs"/>
            </a:endParaRPr>
          </a:p>
        </p:txBody>
      </p:sp>
      <p:cxnSp>
        <p:nvCxnSpPr>
          <p:cNvPr id="27" name="Straight Connector 26">
            <a:extLst>
              <a:ext uri="{FF2B5EF4-FFF2-40B4-BE49-F238E27FC236}">
                <a16:creationId xmlns:a16="http://schemas.microsoft.com/office/drawing/2014/main" id="{3E749DE4-86DF-4E66-A899-BB92983741EA}"/>
              </a:ext>
            </a:extLst>
          </p:cNvPr>
          <p:cNvCxnSpPr/>
          <p:nvPr/>
        </p:nvCxnSpPr>
        <p:spPr bwMode="auto">
          <a:xfrm flipV="1">
            <a:off x="6188870" y="1751234"/>
            <a:ext cx="396477" cy="1472208"/>
          </a:xfrm>
          <a:prstGeom prst="line">
            <a:avLst/>
          </a:prstGeom>
          <a:solidFill>
            <a:schemeClr val="accent1"/>
          </a:solidFill>
          <a:ln w="22225" cap="flat" cmpd="sng" algn="ctr">
            <a:solidFill>
              <a:srgbClr val="3FAF0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a:extLst>
              <a:ext uri="{FF2B5EF4-FFF2-40B4-BE49-F238E27FC236}">
                <a16:creationId xmlns:a16="http://schemas.microsoft.com/office/drawing/2014/main" id="{B0F6E79C-B0FE-4E11-8430-C56FC0DED2C5}"/>
              </a:ext>
            </a:extLst>
          </p:cNvPr>
          <p:cNvCxnSpPr>
            <a:stCxn id="18" idx="2"/>
            <a:endCxn id="18" idx="6"/>
          </p:cNvCxnSpPr>
          <p:nvPr/>
        </p:nvCxnSpPr>
        <p:spPr bwMode="auto">
          <a:xfrm>
            <a:off x="4783931" y="3223442"/>
            <a:ext cx="2808685"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Arrow Connector 28">
            <a:extLst>
              <a:ext uri="{FF2B5EF4-FFF2-40B4-BE49-F238E27FC236}">
                <a16:creationId xmlns:a16="http://schemas.microsoft.com/office/drawing/2014/main" id="{0A477D50-293C-4138-BB22-8F9AFFDAA3FB}"/>
              </a:ext>
            </a:extLst>
          </p:cNvPr>
          <p:cNvCxnSpPr>
            <a:stCxn id="18" idx="0"/>
            <a:endCxn id="18" idx="4"/>
          </p:cNvCxnSpPr>
          <p:nvPr/>
        </p:nvCxnSpPr>
        <p:spPr bwMode="auto">
          <a:xfrm>
            <a:off x="6188869" y="1954236"/>
            <a:ext cx="0" cy="2538412"/>
          </a:xfrm>
          <a:prstGeom prst="straightConnector1">
            <a:avLst/>
          </a:prstGeom>
          <a:solidFill>
            <a:schemeClr val="accent1"/>
          </a:solidFill>
          <a:ln w="9525"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0" name="Arc 29">
            <a:extLst>
              <a:ext uri="{FF2B5EF4-FFF2-40B4-BE49-F238E27FC236}">
                <a16:creationId xmlns:a16="http://schemas.microsoft.com/office/drawing/2014/main" id="{A4EC7C8E-09FB-451E-AC19-DF53419EAEE8}"/>
              </a:ext>
            </a:extLst>
          </p:cNvPr>
          <p:cNvSpPr/>
          <p:nvPr/>
        </p:nvSpPr>
        <p:spPr bwMode="auto">
          <a:xfrm rot="10800000">
            <a:off x="5632848" y="2667421"/>
            <a:ext cx="1110853" cy="1112043"/>
          </a:xfrm>
          <a:prstGeom prst="arc">
            <a:avLst>
              <a:gd name="adj1" fmla="val 16200000"/>
              <a:gd name="adj2" fmla="val 6353700"/>
            </a:avLst>
          </a:prstGeom>
          <a:noFill/>
          <a:ln w="28575" cap="flat" cmpd="sng" algn="ctr">
            <a:solidFill>
              <a:srgbClr val="3FAF01"/>
            </a:solidFill>
            <a:prstDash val="solid"/>
            <a:round/>
            <a:headEnd type="none" w="med" len="med"/>
            <a:tailEnd type="stealth" w="lg" len="lg"/>
          </a:ln>
          <a:effectLst/>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black"/>
              </a:solidFill>
              <a:effectLst/>
              <a:uLnTx/>
              <a:uFillTx/>
              <a:latin typeface="Calibri"/>
              <a:ea typeface="ＭＳ Ｐゴシック" charset="0"/>
              <a:cs typeface="Arial" charset="0"/>
            </a:endParaRPr>
          </a:p>
        </p:txBody>
      </p:sp>
      <p:sp>
        <p:nvSpPr>
          <p:cNvPr id="33" name="Arc 32">
            <a:extLst>
              <a:ext uri="{FF2B5EF4-FFF2-40B4-BE49-F238E27FC236}">
                <a16:creationId xmlns:a16="http://schemas.microsoft.com/office/drawing/2014/main" id="{A0F8A35A-6EA6-47C1-AC0D-CFFEF93BB7BE}"/>
              </a:ext>
            </a:extLst>
          </p:cNvPr>
          <p:cNvSpPr/>
          <p:nvPr/>
        </p:nvSpPr>
        <p:spPr bwMode="auto">
          <a:xfrm rot="10800000">
            <a:off x="5810653" y="2854239"/>
            <a:ext cx="791766" cy="784622"/>
          </a:xfrm>
          <a:prstGeom prst="arc">
            <a:avLst>
              <a:gd name="adj1" fmla="val 16233262"/>
              <a:gd name="adj2" fmla="val 20385877"/>
            </a:avLst>
          </a:prstGeom>
          <a:noFill/>
          <a:ln w="28575" cap="flat" cmpd="sng" algn="ctr">
            <a:solidFill>
              <a:srgbClr val="FF0000"/>
            </a:solidFill>
            <a:prstDash val="solid"/>
            <a:round/>
            <a:headEnd type="none" w="med" len="med"/>
            <a:tailEnd type="stealth" w="lg" len="lg"/>
          </a:ln>
          <a:effectLst/>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FF0000"/>
              </a:solidFill>
              <a:effectLst/>
              <a:uLnTx/>
              <a:uFillTx/>
              <a:latin typeface="Calibri"/>
              <a:ea typeface="ＭＳ Ｐゴシック" charset="0"/>
              <a:cs typeface="Arial" charset="0"/>
            </a:endParaRPr>
          </a:p>
        </p:txBody>
      </p:sp>
      <p:sp>
        <p:nvSpPr>
          <p:cNvPr id="36" name="Callout: Bent Line 35">
            <a:extLst>
              <a:ext uri="{FF2B5EF4-FFF2-40B4-BE49-F238E27FC236}">
                <a16:creationId xmlns:a16="http://schemas.microsoft.com/office/drawing/2014/main" id="{D2278BA5-2165-48A5-9A0D-9965764F3485}"/>
              </a:ext>
            </a:extLst>
          </p:cNvPr>
          <p:cNvSpPr/>
          <p:nvPr/>
        </p:nvSpPr>
        <p:spPr bwMode="auto">
          <a:xfrm flipH="1">
            <a:off x="4910630" y="1971702"/>
            <a:ext cx="490450" cy="293314"/>
          </a:xfrm>
          <a:prstGeom prst="borderCallout2">
            <a:avLst>
              <a:gd name="adj1" fmla="val 94325"/>
              <a:gd name="adj2" fmla="val -3051"/>
              <a:gd name="adj3" fmla="val 94325"/>
              <a:gd name="adj4" fmla="val -14906"/>
              <a:gd name="adj5" fmla="val 223785"/>
              <a:gd name="adj6" fmla="val -78218"/>
            </a:avLst>
          </a:prstGeom>
          <a:noFill/>
          <a:ln w="22225" cap="flat" cmpd="sng" algn="ctr">
            <a:solidFill>
              <a:srgbClr val="002060"/>
            </a:solidFill>
            <a:prstDash val="solid"/>
            <a:round/>
            <a:headEnd type="none" w="med" len="med"/>
            <a:tailEnd type="stealth" w="lg" len="med"/>
          </a:ln>
          <a:effectLst/>
        </p:spPr>
        <p:txBody>
          <a:bodyPr vert="horz" wrap="square" lIns="68580" tIns="34290" rIns="68580" bIns="3429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350" b="1" i="0" u="none" strike="noStrike" kern="1200" cap="none" spc="0" normalizeH="0" baseline="0" noProof="0" dirty="0">
                <a:ln>
                  <a:noFill/>
                </a:ln>
                <a:solidFill>
                  <a:srgbClr val="002060"/>
                </a:solidFill>
                <a:effectLst/>
                <a:uLnTx/>
                <a:uFillTx/>
                <a:latin typeface="Arial" charset="0"/>
                <a:ea typeface="ＭＳ Ｐゴシック" charset="0"/>
                <a:cs typeface="+mn-cs"/>
              </a:rPr>
              <a:t>LHA</a:t>
            </a:r>
          </a:p>
        </p:txBody>
      </p:sp>
      <p:sp>
        <p:nvSpPr>
          <p:cNvPr id="40" name="Arc 39">
            <a:extLst>
              <a:ext uri="{FF2B5EF4-FFF2-40B4-BE49-F238E27FC236}">
                <a16:creationId xmlns:a16="http://schemas.microsoft.com/office/drawing/2014/main" id="{D3D99F61-E1D0-4CB7-B7C6-4E10E27938AD}"/>
              </a:ext>
            </a:extLst>
          </p:cNvPr>
          <p:cNvSpPr>
            <a:spLocks noChangeAspect="1"/>
          </p:cNvSpPr>
          <p:nvPr/>
        </p:nvSpPr>
        <p:spPr bwMode="auto">
          <a:xfrm rot="10800000">
            <a:off x="5430318" y="2496632"/>
            <a:ext cx="1476497" cy="1478083"/>
          </a:xfrm>
          <a:prstGeom prst="arc">
            <a:avLst>
              <a:gd name="adj1" fmla="val 20118251"/>
              <a:gd name="adj2" fmla="val 6353700"/>
            </a:avLst>
          </a:prstGeom>
          <a:noFill/>
          <a:ln w="28575" cap="flat" cmpd="sng" algn="ctr">
            <a:solidFill>
              <a:srgbClr val="002060"/>
            </a:solidFill>
            <a:prstDash val="lgDash"/>
            <a:round/>
            <a:headEnd type="none" w="med" len="med"/>
            <a:tailEnd type="stealth" w="lg" len="lg"/>
          </a:ln>
          <a:effectLst/>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black"/>
              </a:solidFill>
              <a:effectLst/>
              <a:uLnTx/>
              <a:uFillTx/>
              <a:latin typeface="Calibri"/>
              <a:ea typeface="ＭＳ Ｐゴシック" charset="0"/>
              <a:cs typeface="Arial" charset="0"/>
            </a:endParaRPr>
          </a:p>
        </p:txBody>
      </p:sp>
      <p:sp>
        <p:nvSpPr>
          <p:cNvPr id="41" name="Content Placeholder 3">
            <a:extLst>
              <a:ext uri="{FF2B5EF4-FFF2-40B4-BE49-F238E27FC236}">
                <a16:creationId xmlns:a16="http://schemas.microsoft.com/office/drawing/2014/main" id="{DE91BAEC-65AF-41A4-9EF4-ED44B9F652C9}"/>
              </a:ext>
            </a:extLst>
          </p:cNvPr>
          <p:cNvSpPr txBox="1">
            <a:spLocks/>
          </p:cNvSpPr>
          <p:nvPr/>
        </p:nvSpPr>
        <p:spPr>
          <a:xfrm>
            <a:off x="231731" y="1419752"/>
            <a:ext cx="4335168" cy="784622"/>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900"/>
              </a:spcAft>
              <a:buClrTx/>
              <a:buSzTx/>
              <a:buFont typeface="Arial" panose="020B0604020202020204" pitchFamily="34" charset="0"/>
              <a:buNone/>
              <a:tabLst/>
              <a:defRPr/>
            </a:pPr>
            <a:r>
              <a:rPr kumimoji="0" lang="en-GB" altLang="en-US" sz="16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LHA </a:t>
            </a:r>
            <a:r>
              <a:rPr kumimoji="0" lang="en-GB" alt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is always measured </a:t>
            </a:r>
            <a:r>
              <a:rPr kumimoji="0" lang="en-GB" altLang="en-US" sz="16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westwards</a:t>
            </a:r>
            <a:r>
              <a:rPr kumimoji="0" lang="en-GB" alt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from Observer’s Longitude.</a:t>
            </a:r>
          </a:p>
        </p:txBody>
      </p:sp>
      <p:sp>
        <p:nvSpPr>
          <p:cNvPr id="42" name="Content Placeholder 3">
            <a:extLst>
              <a:ext uri="{FF2B5EF4-FFF2-40B4-BE49-F238E27FC236}">
                <a16:creationId xmlns:a16="http://schemas.microsoft.com/office/drawing/2014/main" id="{B45D7CDD-2699-4D56-85B6-39F97223638A}"/>
              </a:ext>
            </a:extLst>
          </p:cNvPr>
          <p:cNvSpPr txBox="1">
            <a:spLocks/>
          </p:cNvSpPr>
          <p:nvPr/>
        </p:nvSpPr>
        <p:spPr>
          <a:xfrm>
            <a:off x="228600" y="774067"/>
            <a:ext cx="5404248" cy="78462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900"/>
              </a:spcAft>
              <a:buClrTx/>
              <a:buSzTx/>
              <a:buFont typeface="Arial" panose="020B0604020202020204" pitchFamily="34" charset="0"/>
              <a:buNone/>
              <a:tabLst/>
              <a:defRPr/>
            </a:pPr>
            <a:r>
              <a:rPr kumimoji="0" lang="en-GB" altLang="en-US" sz="16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LHA</a:t>
            </a:r>
            <a:r>
              <a:rPr kumimoji="0" lang="en-GB" alt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is the difference between </a:t>
            </a:r>
            <a:r>
              <a:rPr kumimoji="0" lang="en-GB" altLang="en-US" sz="16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Longitude</a:t>
            </a:r>
            <a:r>
              <a:rPr kumimoji="0" lang="en-GB" alt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of the Observer at their </a:t>
            </a:r>
            <a:r>
              <a:rPr kumimoji="0" lang="en-GB" altLang="en-US" sz="16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AP</a:t>
            </a:r>
            <a:r>
              <a:rPr kumimoji="0" lang="en-GB" alt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and the </a:t>
            </a:r>
            <a:r>
              <a:rPr kumimoji="0" lang="en-GB" altLang="en-US" sz="16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GHA</a:t>
            </a:r>
            <a:r>
              <a:rPr kumimoji="0" lang="en-GB" alt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of a Celestial Body at a specific </a:t>
            </a:r>
            <a:r>
              <a:rPr kumimoji="0" lang="en-GB" altLang="en-US" sz="16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Time</a:t>
            </a:r>
            <a:r>
              <a:rPr kumimoji="0" lang="en-GB" alt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p:txBody>
      </p:sp>
      <p:sp>
        <p:nvSpPr>
          <p:cNvPr id="43" name="Content Placeholder 3">
            <a:extLst>
              <a:ext uri="{FF2B5EF4-FFF2-40B4-BE49-F238E27FC236}">
                <a16:creationId xmlns:a16="http://schemas.microsoft.com/office/drawing/2014/main" id="{EB571A3F-8696-4D0B-821E-328A9D65BAE4}"/>
              </a:ext>
            </a:extLst>
          </p:cNvPr>
          <p:cNvSpPr txBox="1">
            <a:spLocks/>
          </p:cNvSpPr>
          <p:nvPr/>
        </p:nvSpPr>
        <p:spPr>
          <a:xfrm>
            <a:off x="241295" y="2064627"/>
            <a:ext cx="3555298" cy="829986"/>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900"/>
              </a:spcAft>
              <a:buClrTx/>
              <a:buSzTx/>
              <a:buFont typeface="Arial" panose="020B0604020202020204" pitchFamily="34" charset="0"/>
              <a:buNone/>
              <a:tabLst/>
              <a:defRPr/>
            </a:pPr>
            <a:r>
              <a:rPr kumimoji="0" lang="en-GB" alt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LHA = GHA – West Longitude or GHA + East Longitude.</a:t>
            </a:r>
          </a:p>
        </p:txBody>
      </p:sp>
      <p:sp>
        <p:nvSpPr>
          <p:cNvPr id="3" name="TextBox 2">
            <a:extLst>
              <a:ext uri="{FF2B5EF4-FFF2-40B4-BE49-F238E27FC236}">
                <a16:creationId xmlns:a16="http://schemas.microsoft.com/office/drawing/2014/main" id="{F072B012-7AA7-44EB-95DE-2694A123B0AF}"/>
              </a:ext>
            </a:extLst>
          </p:cNvPr>
          <p:cNvSpPr txBox="1"/>
          <p:nvPr/>
        </p:nvSpPr>
        <p:spPr>
          <a:xfrm>
            <a:off x="5155855" y="4946671"/>
            <a:ext cx="22350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Greenwich Mean Line</a:t>
            </a:r>
          </a:p>
        </p:txBody>
      </p:sp>
      <p:sp>
        <p:nvSpPr>
          <p:cNvPr id="31" name="Content Placeholder 3">
            <a:extLst>
              <a:ext uri="{FF2B5EF4-FFF2-40B4-BE49-F238E27FC236}">
                <a16:creationId xmlns:a16="http://schemas.microsoft.com/office/drawing/2014/main" id="{A27B6BAC-A929-40FE-8667-5A962B2F965D}"/>
              </a:ext>
            </a:extLst>
          </p:cNvPr>
          <p:cNvSpPr txBox="1">
            <a:spLocks/>
          </p:cNvSpPr>
          <p:nvPr/>
        </p:nvSpPr>
        <p:spPr>
          <a:xfrm>
            <a:off x="210297" y="2894613"/>
            <a:ext cx="3653751" cy="78462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900"/>
              </a:spcAft>
              <a:buClrTx/>
              <a:buSzTx/>
              <a:buFont typeface="Arial" panose="020B0604020202020204" pitchFamily="34" charset="0"/>
              <a:buNone/>
              <a:tabLst/>
              <a:defRPr/>
            </a:pPr>
            <a:r>
              <a:rPr kumimoji="0" lang="en-GB" alt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Rather than calculating our </a:t>
            </a:r>
            <a:r>
              <a:rPr kumimoji="0" lang="en-GB" altLang="en-US" sz="16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LHA</a:t>
            </a:r>
            <a:r>
              <a:rPr kumimoji="0" lang="en-GB" alt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in relation to each individual CB, </a:t>
            </a:r>
            <a:r>
              <a:rPr kumimoji="0" lang="en-GB" altLang="en-US" sz="16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LHA</a:t>
            </a:r>
            <a:r>
              <a:rPr kumimoji="0" lang="en-GB" alt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is normally based on the </a:t>
            </a:r>
            <a:r>
              <a:rPr kumimoji="0" lang="en-GB" altLang="en-US" sz="16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GHA of the First Point of Aries</a:t>
            </a:r>
            <a:r>
              <a:rPr kumimoji="0" lang="en-GB" alt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as the reference point to the Stars.</a:t>
            </a:r>
            <a:r>
              <a:rPr kumimoji="0" lang="en-GB" altLang="en-US" sz="1600" i="0" u="none" strike="noStrike" kern="1200" cap="none" spc="0" normalizeH="0" noProof="0" dirty="0">
                <a:ln>
                  <a:noFill/>
                </a:ln>
                <a:solidFill>
                  <a:prstClr val="black"/>
                </a:solidFill>
                <a:effectLst/>
                <a:uLnTx/>
                <a:uFillTx/>
                <a:latin typeface="Times New Roman" panose="02020603050405020304" pitchFamily="18" charset="0"/>
                <a:cs typeface="Times New Roman" panose="02020603050405020304" pitchFamily="18" charset="0"/>
              </a:rPr>
              <a:t> </a:t>
            </a:r>
            <a:endParaRPr kumimoji="0" lang="en-GB" alt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2" name="Content Placeholder 3">
            <a:extLst>
              <a:ext uri="{FF2B5EF4-FFF2-40B4-BE49-F238E27FC236}">
                <a16:creationId xmlns:a16="http://schemas.microsoft.com/office/drawing/2014/main" id="{CC862039-9943-4134-BC79-F19759BEB530}"/>
              </a:ext>
            </a:extLst>
          </p:cNvPr>
          <p:cNvSpPr txBox="1">
            <a:spLocks/>
          </p:cNvSpPr>
          <p:nvPr/>
        </p:nvSpPr>
        <p:spPr>
          <a:xfrm>
            <a:off x="204569" y="4648200"/>
            <a:ext cx="3430395" cy="78462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900"/>
              </a:spcAft>
              <a:buClrTx/>
              <a:buSzTx/>
              <a:buFont typeface="Arial" panose="020B0604020202020204" pitchFamily="34" charset="0"/>
              <a:buNone/>
              <a:tabLst/>
              <a:defRPr/>
            </a:pPr>
            <a:r>
              <a:rPr kumimoji="0" lang="en-GB" alt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Using </a:t>
            </a:r>
            <a:r>
              <a:rPr kumimoji="0" lang="en-GB" altLang="en-US" sz="16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LHA</a:t>
            </a:r>
            <a:r>
              <a:rPr kumimoji="0" lang="en-GB" alt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and </a:t>
            </a:r>
            <a:r>
              <a:rPr kumimoji="0" lang="en-GB" altLang="en-US" sz="16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Publication 249 Sight Reduction Tables</a:t>
            </a:r>
            <a:r>
              <a:rPr kumimoji="0" lang="en-GB" alt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we can immediately identify the best Stars to navigate from. </a:t>
            </a:r>
          </a:p>
        </p:txBody>
      </p:sp>
    </p:spTree>
    <p:extLst>
      <p:ext uri="{BB962C8B-B14F-4D97-AF65-F5344CB8AC3E}">
        <p14:creationId xmlns:p14="http://schemas.microsoft.com/office/powerpoint/2010/main" val="224710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0" grpId="0" animBg="1"/>
      <p:bldP spid="33" grpId="0" animBg="1"/>
      <p:bldP spid="36" grpId="0" animBg="1"/>
      <p:bldP spid="40" grpId="0" animBg="1"/>
      <p:bldP spid="41" grpId="0"/>
      <p:bldP spid="42" grpId="0"/>
      <p:bldP spid="43" grpId="0"/>
      <p:bldP spid="31"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66675" y="228600"/>
            <a:ext cx="8991600" cy="609600"/>
          </a:xfrm>
        </p:spPr>
        <p:txBody>
          <a:bodyPr/>
          <a:lstStyle/>
          <a:p>
            <a:pPr algn="ctr"/>
            <a:r>
              <a:rPr lang="en-US" b="1" dirty="0">
                <a:solidFill>
                  <a:schemeClr val="tx1"/>
                </a:solidFill>
              </a:rPr>
              <a:t>Identifying Stars</a:t>
            </a:r>
          </a:p>
        </p:txBody>
      </p:sp>
      <p:sp>
        <p:nvSpPr>
          <p:cNvPr id="5" name="Content Placeholder 4"/>
          <p:cNvSpPr>
            <a:spLocks noGrp="1"/>
          </p:cNvSpPr>
          <p:nvPr>
            <p:ph idx="12"/>
          </p:nvPr>
        </p:nvSpPr>
        <p:spPr>
          <a:xfrm>
            <a:off x="256031" y="770992"/>
            <a:ext cx="4925569" cy="426855"/>
          </a:xfrm>
        </p:spPr>
        <p:txBody>
          <a:bodyPr>
            <a:noAutofit/>
          </a:bodyPr>
          <a:lstStyle/>
          <a:p>
            <a:pPr marL="0" indent="0">
              <a:buNone/>
            </a:pPr>
            <a:r>
              <a:rPr lang="en-US" sz="1800" b="1" dirty="0">
                <a:solidFill>
                  <a:schemeClr val="tx1"/>
                </a:solidFill>
                <a:latin typeface="Times New Roman" panose="02020603050405020304" pitchFamily="18" charset="0"/>
                <a:cs typeface="Times New Roman" panose="02020603050405020304" pitchFamily="18" charset="0"/>
              </a:rPr>
              <a:t>Using the </a:t>
            </a:r>
            <a:r>
              <a:rPr lang="en-US" sz="1800" b="1"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Local Hour Angle (LHA) </a:t>
            </a:r>
            <a:r>
              <a:rPr lang="en-US" sz="1800" b="1" dirty="0">
                <a:solidFill>
                  <a:schemeClr val="tx1"/>
                </a:solidFill>
                <a:latin typeface="Times New Roman" panose="02020603050405020304" pitchFamily="18" charset="0"/>
                <a:cs typeface="Times New Roman" panose="02020603050405020304" pitchFamily="18" charset="0"/>
              </a:rPr>
              <a:t>we can predict which Stars we will be able to see. </a:t>
            </a:r>
          </a:p>
          <a:p>
            <a:pPr marL="0" indent="0">
              <a:buNone/>
            </a:pPr>
            <a:endParaRPr lang="en-US" sz="1800" dirty="0">
              <a:solidFill>
                <a:schemeClr val="tx1"/>
              </a:solidFill>
            </a:endParaRPr>
          </a:p>
        </p:txBody>
      </p:sp>
      <p:pic>
        <p:nvPicPr>
          <p:cNvPr id="7" name="Picture 3"/>
          <p:cNvPicPr>
            <a:picLocks noChangeAspect="1" noChangeArrowheads="1"/>
          </p:cNvPicPr>
          <p:nvPr/>
        </p:nvPicPr>
        <p:blipFill>
          <a:blip r:embed="rId3" cstate="print"/>
          <a:srcRect/>
          <a:stretch>
            <a:fillRect/>
          </a:stretch>
        </p:blipFill>
        <p:spPr bwMode="auto">
          <a:xfrm>
            <a:off x="8153400" y="1219200"/>
            <a:ext cx="762000" cy="1091407"/>
          </a:xfrm>
          <a:prstGeom prst="rect">
            <a:avLst/>
          </a:prstGeom>
          <a:noFill/>
          <a:ln w="9525">
            <a:noFill/>
            <a:miter lim="800000"/>
            <a:headEnd/>
            <a:tailEnd/>
          </a:ln>
        </p:spPr>
      </p:pic>
      <p:pic>
        <p:nvPicPr>
          <p:cNvPr id="8" name="Picture 2" descr="https://lh3.googleusercontent.com/-L0EKLqr-FKs/AAAAAAAAAAI/AAAAAAAADe8/qL_cXwWRmbQ/s120-c/photo.jpg"/>
          <p:cNvPicPr>
            <a:picLocks noChangeAspect="1" noChangeArrowheads="1"/>
          </p:cNvPicPr>
          <p:nvPr/>
        </p:nvPicPr>
        <p:blipFill>
          <a:blip r:embed="rId4" cstate="print"/>
          <a:srcRect/>
          <a:stretch>
            <a:fillRect/>
          </a:stretch>
        </p:blipFill>
        <p:spPr bwMode="auto">
          <a:xfrm>
            <a:off x="8077200" y="152400"/>
            <a:ext cx="914399" cy="914400"/>
          </a:xfrm>
          <a:prstGeom prst="rect">
            <a:avLst/>
          </a:prstGeom>
          <a:noFill/>
        </p:spPr>
      </p:pic>
      <p:sp>
        <p:nvSpPr>
          <p:cNvPr id="14" name="Content Placeholder 4">
            <a:extLst>
              <a:ext uri="{FF2B5EF4-FFF2-40B4-BE49-F238E27FC236}">
                <a16:creationId xmlns:a16="http://schemas.microsoft.com/office/drawing/2014/main" id="{3806260F-6B00-4CF8-9ECE-0FD960EEB549}"/>
              </a:ext>
            </a:extLst>
          </p:cNvPr>
          <p:cNvSpPr txBox="1">
            <a:spLocks/>
          </p:cNvSpPr>
          <p:nvPr/>
        </p:nvSpPr>
        <p:spPr>
          <a:xfrm>
            <a:off x="381000" y="2508255"/>
            <a:ext cx="8001794" cy="17232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2E442D9D-60DF-44E1-8BCD-F3AAC9047D76}"/>
              </a:ext>
            </a:extLst>
          </p:cNvPr>
          <p:cNvSpPr txBox="1"/>
          <p:nvPr/>
        </p:nvSpPr>
        <p:spPr>
          <a:xfrm>
            <a:off x="249937" y="1445919"/>
            <a:ext cx="4940807"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Publication 249 </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The Sight Reduction Tables</a:t>
            </a:r>
            <a:r>
              <a:rPr kumimoji="0" lang="en-US" sz="1800" i="0" u="none" strike="noStrike" kern="1200" cap="none" spc="0" normalizeH="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is broken down into 3 Volumes. Volume 1 lists the 57 best stars, as detailed in the Nautical Almanac. </a:t>
            </a:r>
          </a:p>
        </p:txBody>
      </p:sp>
      <p:sp>
        <p:nvSpPr>
          <p:cNvPr id="18" name="TextBox 17">
            <a:extLst>
              <a:ext uri="{FF2B5EF4-FFF2-40B4-BE49-F238E27FC236}">
                <a16:creationId xmlns:a16="http://schemas.microsoft.com/office/drawing/2014/main" id="{A8D82F10-AE87-495A-833B-9A4EA8806BE8}"/>
              </a:ext>
            </a:extLst>
          </p:cNvPr>
          <p:cNvSpPr txBox="1"/>
          <p:nvPr/>
        </p:nvSpPr>
        <p:spPr>
          <a:xfrm>
            <a:off x="244690" y="2713672"/>
            <a:ext cx="4891738"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Using our Latitude and the calculated LHA, we can enter the Publication and it will show us the 7 best stars based on our Assumed Position (AP), based on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Magnitude (Brightness)</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Separation</a:t>
            </a:r>
            <a:r>
              <a:rPr kumimoji="0" lang="en-US" sz="1800" i="0" u="none" strike="noStrike" kern="1200" cap="none" spc="0" normalizeH="0" noProof="0" dirty="0">
                <a:ln>
                  <a:noFill/>
                </a:ln>
                <a:solidFill>
                  <a:prstClr val="black"/>
                </a:solidFill>
                <a:effectLst/>
                <a:uLnTx/>
                <a:uFillTx/>
                <a:latin typeface="Times New Roman" panose="02020603050405020304" pitchFamily="18" charset="0"/>
                <a:cs typeface="Times New Roman" panose="02020603050405020304" pitchFamily="18" charset="0"/>
              </a:rPr>
              <a:t> (at least 30° between CBs)</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and </a:t>
            </a:r>
            <a:r>
              <a:rPr kumimoji="0" lang="en-US" sz="180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Altitude</a:t>
            </a:r>
            <a:r>
              <a:rPr kumimoji="0" lang="en-US" sz="1800" u="sng" strike="noStrike" kern="1200" cap="none" spc="0" normalizeH="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 </a:t>
            </a:r>
            <a:r>
              <a:rPr kumimoji="0" lang="en-US" sz="1800" strike="noStrike" kern="1200" cap="none" spc="0" normalizeH="0" noProof="0" dirty="0">
                <a:ln>
                  <a:noFill/>
                </a:ln>
                <a:solidFill>
                  <a:prstClr val="black"/>
                </a:solidFill>
                <a:uLnTx/>
                <a:uFillTx/>
                <a:latin typeface="Times New Roman" panose="02020603050405020304" pitchFamily="18" charset="0"/>
                <a:cs typeface="Times New Roman" panose="02020603050405020304" pitchFamily="18" charset="0"/>
              </a:rPr>
              <a:t>(between 20°-60°)</a:t>
            </a:r>
            <a:r>
              <a:rPr kumimoji="0" lang="en-US" sz="1800" i="0" strike="noStrike" kern="1200" cap="none" spc="0" normalizeH="0" baseline="0" noProof="0" dirty="0">
                <a:ln>
                  <a:noFill/>
                </a:ln>
                <a:solidFill>
                  <a:prstClr val="black"/>
                </a:solidFill>
                <a:uLnTx/>
                <a:uFillTx/>
                <a:latin typeface="Times New Roman" panose="02020603050405020304" pitchFamily="18" charset="0"/>
                <a:cs typeface="Times New Roman" panose="02020603050405020304" pitchFamily="18" charset="0"/>
              </a:rPr>
              <a:t>. </a:t>
            </a:r>
          </a:p>
        </p:txBody>
      </p:sp>
      <p:sp>
        <p:nvSpPr>
          <p:cNvPr id="25" name="TextBox 24">
            <a:extLst>
              <a:ext uri="{FF2B5EF4-FFF2-40B4-BE49-F238E27FC236}">
                <a16:creationId xmlns:a16="http://schemas.microsoft.com/office/drawing/2014/main" id="{6DFFD8AC-E776-464A-A8EC-84BBF5E00616}"/>
              </a:ext>
            </a:extLst>
          </p:cNvPr>
          <p:cNvSpPr txBox="1"/>
          <p:nvPr/>
        </p:nvSpPr>
        <p:spPr>
          <a:xfrm>
            <a:off x="276542" y="4542472"/>
            <a:ext cx="4828033"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For each of the 7 stars it lists: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Altitude</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or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Height Calculated </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above the horizon.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Azimuth</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or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True Bearing </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we must look down.</a:t>
            </a:r>
          </a:p>
        </p:txBody>
      </p:sp>
      <p:sp>
        <p:nvSpPr>
          <p:cNvPr id="26" name="TextBox 25">
            <a:extLst>
              <a:ext uri="{FF2B5EF4-FFF2-40B4-BE49-F238E27FC236}">
                <a16:creationId xmlns:a16="http://schemas.microsoft.com/office/drawing/2014/main" id="{94BF92FC-67EA-4B5D-B803-D4F9B8EEABA7}"/>
              </a:ext>
            </a:extLst>
          </p:cNvPr>
          <p:cNvSpPr txBox="1"/>
          <p:nvPr/>
        </p:nvSpPr>
        <p:spPr>
          <a:xfrm>
            <a:off x="277367" y="6336268"/>
            <a:ext cx="492556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It also highlights the best 3 stars for a fix. </a:t>
            </a:r>
          </a:p>
        </p:txBody>
      </p:sp>
      <p:pic>
        <p:nvPicPr>
          <p:cNvPr id="20" name="Picture 19">
            <a:extLst>
              <a:ext uri="{FF2B5EF4-FFF2-40B4-BE49-F238E27FC236}">
                <a16:creationId xmlns:a16="http://schemas.microsoft.com/office/drawing/2014/main" id="{3B0E3773-D82B-41B0-A644-C8E31C2584E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4624"/>
          <a:stretch/>
        </p:blipFill>
        <p:spPr>
          <a:xfrm rot="5400000">
            <a:off x="3739230" y="1514831"/>
            <a:ext cx="6905631" cy="3903909"/>
          </a:xfrm>
          <a:prstGeom prst="rect">
            <a:avLst/>
          </a:prstGeom>
        </p:spPr>
      </p:pic>
      <p:sp>
        <p:nvSpPr>
          <p:cNvPr id="22" name="Oval 21">
            <a:extLst>
              <a:ext uri="{FF2B5EF4-FFF2-40B4-BE49-F238E27FC236}">
                <a16:creationId xmlns:a16="http://schemas.microsoft.com/office/drawing/2014/main" id="{63179092-4953-402C-8598-48E5C46A2145}"/>
              </a:ext>
            </a:extLst>
          </p:cNvPr>
          <p:cNvSpPr/>
          <p:nvPr/>
        </p:nvSpPr>
        <p:spPr>
          <a:xfrm>
            <a:off x="7021473" y="278624"/>
            <a:ext cx="2111453" cy="723300"/>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Oval 27">
            <a:extLst>
              <a:ext uri="{FF2B5EF4-FFF2-40B4-BE49-F238E27FC236}">
                <a16:creationId xmlns:a16="http://schemas.microsoft.com/office/drawing/2014/main" id="{73840798-3D71-49E8-B4B6-C84354CB6237}"/>
              </a:ext>
            </a:extLst>
          </p:cNvPr>
          <p:cNvSpPr/>
          <p:nvPr/>
        </p:nvSpPr>
        <p:spPr>
          <a:xfrm>
            <a:off x="6194347" y="1349837"/>
            <a:ext cx="587453" cy="4046492"/>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8B3689B8-31AA-481D-A815-E020056AC776}"/>
              </a:ext>
            </a:extLst>
          </p:cNvPr>
          <p:cNvSpPr txBox="1"/>
          <p:nvPr/>
        </p:nvSpPr>
        <p:spPr>
          <a:xfrm>
            <a:off x="7633953" y="1062416"/>
            <a:ext cx="9568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Latitude</a:t>
            </a:r>
          </a:p>
        </p:txBody>
      </p:sp>
      <p:sp>
        <p:nvSpPr>
          <p:cNvPr id="29" name="TextBox 28">
            <a:extLst>
              <a:ext uri="{FF2B5EF4-FFF2-40B4-BE49-F238E27FC236}">
                <a16:creationId xmlns:a16="http://schemas.microsoft.com/office/drawing/2014/main" id="{EF4E5BF5-14C1-45C9-9897-1318CBBA13EF}"/>
              </a:ext>
            </a:extLst>
          </p:cNvPr>
          <p:cNvSpPr txBox="1"/>
          <p:nvPr/>
        </p:nvSpPr>
        <p:spPr>
          <a:xfrm>
            <a:off x="6852786" y="2436817"/>
            <a:ext cx="17697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Local Hour Angle</a:t>
            </a:r>
          </a:p>
        </p:txBody>
      </p:sp>
      <p:pic>
        <p:nvPicPr>
          <p:cNvPr id="21" name="Picture 20">
            <a:extLst>
              <a:ext uri="{FF2B5EF4-FFF2-40B4-BE49-F238E27FC236}">
                <a16:creationId xmlns:a16="http://schemas.microsoft.com/office/drawing/2014/main" id="{90063984-4337-4156-BEB1-B2559FCA5F0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7713" t="24624" r="21534" b="17307"/>
          <a:stretch/>
        </p:blipFill>
        <p:spPr>
          <a:xfrm rot="5400000">
            <a:off x="5883312" y="1467554"/>
            <a:ext cx="2820430" cy="3994096"/>
          </a:xfrm>
          <a:prstGeom prst="rect">
            <a:avLst/>
          </a:prstGeom>
        </p:spPr>
      </p:pic>
      <p:sp>
        <p:nvSpPr>
          <p:cNvPr id="30" name="Oval 29">
            <a:extLst>
              <a:ext uri="{FF2B5EF4-FFF2-40B4-BE49-F238E27FC236}">
                <a16:creationId xmlns:a16="http://schemas.microsoft.com/office/drawing/2014/main" id="{65059BFD-C6E9-46D8-A4DF-AB3EF17407C7}"/>
              </a:ext>
            </a:extLst>
          </p:cNvPr>
          <p:cNvSpPr/>
          <p:nvPr/>
        </p:nvSpPr>
        <p:spPr>
          <a:xfrm>
            <a:off x="5598758" y="3525491"/>
            <a:ext cx="3616228" cy="905962"/>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5597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5" grpId="0"/>
      <p:bldP spid="26" grpId="0"/>
      <p:bldP spid="22" grpId="0" animBg="1"/>
      <p:bldP spid="28" grpId="0" animBg="1"/>
      <p:bldP spid="3" grpId="0"/>
      <p:bldP spid="29" grpId="0"/>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66675" y="228600"/>
            <a:ext cx="8991600" cy="609600"/>
          </a:xfrm>
        </p:spPr>
        <p:txBody>
          <a:bodyPr/>
          <a:lstStyle/>
          <a:p>
            <a:pPr algn="ctr"/>
            <a:r>
              <a:rPr lang="en-US" b="1" dirty="0">
                <a:solidFill>
                  <a:schemeClr val="tx1"/>
                </a:solidFill>
                <a:cs typeface="Times New Roman" panose="02020603050405020304" pitchFamily="18" charset="0"/>
              </a:rPr>
              <a:t>Identifying Stars</a:t>
            </a:r>
          </a:p>
        </p:txBody>
      </p:sp>
      <p:sp>
        <p:nvSpPr>
          <p:cNvPr id="5" name="Content Placeholder 4"/>
          <p:cNvSpPr>
            <a:spLocks noGrp="1"/>
          </p:cNvSpPr>
          <p:nvPr>
            <p:ph idx="12"/>
          </p:nvPr>
        </p:nvSpPr>
        <p:spPr>
          <a:xfrm>
            <a:off x="256031" y="770992"/>
            <a:ext cx="4925569" cy="426855"/>
          </a:xfrm>
        </p:spPr>
        <p:txBody>
          <a:bodyPr>
            <a:noAutofit/>
          </a:bodyPr>
          <a:lstStyle/>
          <a:p>
            <a:pPr marL="0" indent="0">
              <a:buNone/>
            </a:pPr>
            <a:r>
              <a:rPr lang="en-US" sz="1800" b="1" dirty="0">
                <a:solidFill>
                  <a:schemeClr val="tx1"/>
                </a:solidFill>
                <a:latin typeface="Times New Roman" panose="02020603050405020304" pitchFamily="18" charset="0"/>
                <a:cs typeface="Times New Roman" panose="02020603050405020304" pitchFamily="18" charset="0"/>
              </a:rPr>
              <a:t>STELLA will also complete this function for us electronically. </a:t>
            </a:r>
          </a:p>
          <a:p>
            <a:pPr marL="0" indent="0">
              <a:buNone/>
            </a:pPr>
            <a:endParaRPr lang="en-US" sz="1800" dirty="0">
              <a:solidFill>
                <a:schemeClr val="tx1"/>
              </a:solidFill>
            </a:endParaRPr>
          </a:p>
        </p:txBody>
      </p:sp>
      <p:pic>
        <p:nvPicPr>
          <p:cNvPr id="7" name="Picture 3"/>
          <p:cNvPicPr>
            <a:picLocks noChangeAspect="1" noChangeArrowheads="1"/>
          </p:cNvPicPr>
          <p:nvPr/>
        </p:nvPicPr>
        <p:blipFill>
          <a:blip r:embed="rId3" cstate="print"/>
          <a:srcRect/>
          <a:stretch>
            <a:fillRect/>
          </a:stretch>
        </p:blipFill>
        <p:spPr bwMode="auto">
          <a:xfrm>
            <a:off x="8153400" y="1219200"/>
            <a:ext cx="762000" cy="1091407"/>
          </a:xfrm>
          <a:prstGeom prst="rect">
            <a:avLst/>
          </a:prstGeom>
          <a:noFill/>
          <a:ln w="9525">
            <a:noFill/>
            <a:miter lim="800000"/>
            <a:headEnd/>
            <a:tailEnd/>
          </a:ln>
        </p:spPr>
      </p:pic>
      <p:sp>
        <p:nvSpPr>
          <p:cNvPr id="14" name="Content Placeholder 4">
            <a:extLst>
              <a:ext uri="{FF2B5EF4-FFF2-40B4-BE49-F238E27FC236}">
                <a16:creationId xmlns:a16="http://schemas.microsoft.com/office/drawing/2014/main" id="{3806260F-6B00-4CF8-9ECE-0FD960EEB549}"/>
              </a:ext>
            </a:extLst>
          </p:cNvPr>
          <p:cNvSpPr txBox="1">
            <a:spLocks/>
          </p:cNvSpPr>
          <p:nvPr/>
        </p:nvSpPr>
        <p:spPr>
          <a:xfrm>
            <a:off x="381000" y="2508255"/>
            <a:ext cx="8001794" cy="17232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2E442D9D-60DF-44E1-8BCD-F3AAC9047D76}"/>
              </a:ext>
            </a:extLst>
          </p:cNvPr>
          <p:cNvSpPr txBox="1"/>
          <p:nvPr/>
        </p:nvSpPr>
        <p:spPr>
          <a:xfrm>
            <a:off x="240793" y="1431748"/>
            <a:ext cx="4940807"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Based on our AP (DR), it will list the best Celestial Bodies to fix off of and present them on a Sky Chart. </a:t>
            </a:r>
          </a:p>
        </p:txBody>
      </p:sp>
      <p:sp>
        <p:nvSpPr>
          <p:cNvPr id="18" name="TextBox 17">
            <a:extLst>
              <a:ext uri="{FF2B5EF4-FFF2-40B4-BE49-F238E27FC236}">
                <a16:creationId xmlns:a16="http://schemas.microsoft.com/office/drawing/2014/main" id="{A8D82F10-AE87-495A-833B-9A4EA8806BE8}"/>
              </a:ext>
            </a:extLst>
          </p:cNvPr>
          <p:cNvSpPr txBox="1"/>
          <p:nvPr/>
        </p:nvSpPr>
        <p:spPr>
          <a:xfrm>
            <a:off x="277367" y="2440228"/>
            <a:ext cx="489173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7 best stars to use are highlighted in Red and Yellow. </a:t>
            </a:r>
          </a:p>
        </p:txBody>
      </p:sp>
      <p:sp>
        <p:nvSpPr>
          <p:cNvPr id="25" name="TextBox 24">
            <a:extLst>
              <a:ext uri="{FF2B5EF4-FFF2-40B4-BE49-F238E27FC236}">
                <a16:creationId xmlns:a16="http://schemas.microsoft.com/office/drawing/2014/main" id="{6DFFD8AC-E776-464A-A8EC-84BBF5E00616}"/>
              </a:ext>
            </a:extLst>
          </p:cNvPr>
          <p:cNvSpPr txBox="1"/>
          <p:nvPr/>
        </p:nvSpPr>
        <p:spPr>
          <a:xfrm>
            <a:off x="277367" y="3239736"/>
            <a:ext cx="4828033"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However, sometimes, cloud can obscure the sky so we can’t always see the best stars. STELLA will display the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Altitude</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and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Azimuth</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of all stars of the 57 best navigable. </a:t>
            </a:r>
          </a:p>
        </p:txBody>
      </p:sp>
      <p:sp>
        <p:nvSpPr>
          <p:cNvPr id="26" name="TextBox 25">
            <a:extLst>
              <a:ext uri="{FF2B5EF4-FFF2-40B4-BE49-F238E27FC236}">
                <a16:creationId xmlns:a16="http://schemas.microsoft.com/office/drawing/2014/main" id="{94BF92FC-67EA-4B5D-B803-D4F9B8EEABA7}"/>
              </a:ext>
            </a:extLst>
          </p:cNvPr>
          <p:cNvSpPr txBox="1"/>
          <p:nvPr/>
        </p:nvSpPr>
        <p:spPr>
          <a:xfrm>
            <a:off x="256031" y="4572399"/>
            <a:ext cx="4925569"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But remember, this is a snap shot for a specific Time in space. These objects are constantly moving, so their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Altitude</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and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Azimuth</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might be a little different based on the time we take the Sight.</a:t>
            </a:r>
          </a:p>
        </p:txBody>
      </p:sp>
      <p:pic>
        <p:nvPicPr>
          <p:cNvPr id="13" name="Picture 12">
            <a:extLst>
              <a:ext uri="{FF2B5EF4-FFF2-40B4-BE49-F238E27FC236}">
                <a16:creationId xmlns:a16="http://schemas.microsoft.com/office/drawing/2014/main" id="{97B543A3-CEFB-44B6-BE16-80F2DA095BC8}"/>
              </a:ext>
            </a:extLst>
          </p:cNvPr>
          <p:cNvPicPr>
            <a:picLocks noChangeAspect="1"/>
          </p:cNvPicPr>
          <p:nvPr/>
        </p:nvPicPr>
        <p:blipFill rotWithShape="1">
          <a:blip r:embed="rId4"/>
          <a:srcRect l="11666" r="30000" b="17085"/>
          <a:stretch/>
        </p:blipFill>
        <p:spPr>
          <a:xfrm>
            <a:off x="5243237" y="734856"/>
            <a:ext cx="3815037" cy="3050266"/>
          </a:xfrm>
          <a:prstGeom prst="rect">
            <a:avLst/>
          </a:prstGeom>
        </p:spPr>
      </p:pic>
      <p:pic>
        <p:nvPicPr>
          <p:cNvPr id="23" name="Picture 22">
            <a:extLst>
              <a:ext uri="{FF2B5EF4-FFF2-40B4-BE49-F238E27FC236}">
                <a16:creationId xmlns:a16="http://schemas.microsoft.com/office/drawing/2014/main" id="{F4C010BA-D94B-4FF1-9160-04BEB5C9C4D2}"/>
              </a:ext>
            </a:extLst>
          </p:cNvPr>
          <p:cNvPicPr>
            <a:picLocks noChangeAspect="1"/>
          </p:cNvPicPr>
          <p:nvPr/>
        </p:nvPicPr>
        <p:blipFill rotWithShape="1">
          <a:blip r:embed="rId5"/>
          <a:srcRect l="15000" t="9473" r="27500" b="6248"/>
          <a:stretch/>
        </p:blipFill>
        <p:spPr>
          <a:xfrm>
            <a:off x="5261644" y="2997246"/>
            <a:ext cx="3791392" cy="3125897"/>
          </a:xfrm>
          <a:prstGeom prst="rect">
            <a:avLst/>
          </a:prstGeom>
        </p:spPr>
      </p:pic>
      <p:pic>
        <p:nvPicPr>
          <p:cNvPr id="31" name="Picture 30">
            <a:extLst>
              <a:ext uri="{FF2B5EF4-FFF2-40B4-BE49-F238E27FC236}">
                <a16:creationId xmlns:a16="http://schemas.microsoft.com/office/drawing/2014/main" id="{102CF8C1-CA12-43C9-B7CC-DEDE06BFD58E}"/>
              </a:ext>
            </a:extLst>
          </p:cNvPr>
          <p:cNvPicPr>
            <a:picLocks noChangeAspect="1"/>
          </p:cNvPicPr>
          <p:nvPr/>
        </p:nvPicPr>
        <p:blipFill rotWithShape="1">
          <a:blip r:embed="rId5"/>
          <a:srcRect l="15000" t="9473" r="27500" b="6248"/>
          <a:stretch/>
        </p:blipFill>
        <p:spPr>
          <a:xfrm>
            <a:off x="383888" y="-12690"/>
            <a:ext cx="8305800" cy="6847901"/>
          </a:xfrm>
          <a:prstGeom prst="rect">
            <a:avLst/>
          </a:prstGeom>
        </p:spPr>
      </p:pic>
      <p:sp>
        <p:nvSpPr>
          <p:cNvPr id="32" name="TextBox 31">
            <a:extLst>
              <a:ext uri="{FF2B5EF4-FFF2-40B4-BE49-F238E27FC236}">
                <a16:creationId xmlns:a16="http://schemas.microsoft.com/office/drawing/2014/main" id="{8B41310B-19B1-4D3D-A624-D9B2195742EB}"/>
              </a:ext>
            </a:extLst>
          </p:cNvPr>
          <p:cNvSpPr txBox="1"/>
          <p:nvPr/>
        </p:nvSpPr>
        <p:spPr>
          <a:xfrm>
            <a:off x="562537" y="998586"/>
            <a:ext cx="2057400" cy="646331"/>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Time, Date and DR position (AP).</a:t>
            </a:r>
          </a:p>
        </p:txBody>
      </p:sp>
      <p:sp>
        <p:nvSpPr>
          <p:cNvPr id="33" name="Oval 32">
            <a:extLst>
              <a:ext uri="{FF2B5EF4-FFF2-40B4-BE49-F238E27FC236}">
                <a16:creationId xmlns:a16="http://schemas.microsoft.com/office/drawing/2014/main" id="{44B135F1-30A7-4533-A2A4-0A1BC72B7CF2}"/>
              </a:ext>
            </a:extLst>
          </p:cNvPr>
          <p:cNvSpPr/>
          <p:nvPr/>
        </p:nvSpPr>
        <p:spPr>
          <a:xfrm rot="5400000">
            <a:off x="5364188" y="1636487"/>
            <a:ext cx="4694965" cy="1938063"/>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TextBox 33">
            <a:extLst>
              <a:ext uri="{FF2B5EF4-FFF2-40B4-BE49-F238E27FC236}">
                <a16:creationId xmlns:a16="http://schemas.microsoft.com/office/drawing/2014/main" id="{0DAD248B-5E2A-4669-ACAA-1B0B752FA190}"/>
              </a:ext>
            </a:extLst>
          </p:cNvPr>
          <p:cNvSpPr txBox="1"/>
          <p:nvPr/>
        </p:nvSpPr>
        <p:spPr>
          <a:xfrm>
            <a:off x="4605195" y="812290"/>
            <a:ext cx="2057400" cy="92333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List of Celestial Bodies, including Planets.</a:t>
            </a:r>
          </a:p>
        </p:txBody>
      </p:sp>
      <p:sp>
        <p:nvSpPr>
          <p:cNvPr id="35" name="Oval 34">
            <a:extLst>
              <a:ext uri="{FF2B5EF4-FFF2-40B4-BE49-F238E27FC236}">
                <a16:creationId xmlns:a16="http://schemas.microsoft.com/office/drawing/2014/main" id="{9724BFAB-BD00-4236-B43D-9991B0AD1EC0}"/>
              </a:ext>
            </a:extLst>
          </p:cNvPr>
          <p:cNvSpPr/>
          <p:nvPr/>
        </p:nvSpPr>
        <p:spPr>
          <a:xfrm rot="5400000">
            <a:off x="667021" y="-533719"/>
            <a:ext cx="856707" cy="1938063"/>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6214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5" grpId="0"/>
      <p:bldP spid="26" grpId="0"/>
      <p:bldP spid="32" grpId="0" animBg="1"/>
      <p:bldP spid="33" grpId="0" animBg="1"/>
      <p:bldP spid="34" grpId="0" animBg="1"/>
      <p:bldP spid="3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A36A7D-9F56-4588-9D68-F830702E0BD9}"/>
              </a:ext>
            </a:extLst>
          </p:cNvPr>
          <p:cNvPicPr>
            <a:picLocks noChangeAspect="1"/>
          </p:cNvPicPr>
          <p:nvPr/>
        </p:nvPicPr>
        <p:blipFill>
          <a:blip r:embed="rId3"/>
          <a:stretch>
            <a:fillRect/>
          </a:stretch>
        </p:blipFill>
        <p:spPr>
          <a:xfrm>
            <a:off x="0" y="0"/>
            <a:ext cx="9144000" cy="1719072"/>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solidFill>
                  <a:schemeClr val="bg1"/>
                </a:solidFill>
                <a:latin typeface="Calibri" panose="020F0502020204030204" pitchFamily="34" charset="0"/>
                <a:cs typeface="Calibri" panose="020F0502020204030204" pitchFamily="34" charset="0"/>
              </a:rPr>
              <a:t>Using the Stars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752600"/>
            <a:ext cx="8763000" cy="4678204"/>
          </a:xfrm>
          <a:prstGeom prst="rect">
            <a:avLst/>
          </a:prstGeom>
        </p:spPr>
        <p:txBody>
          <a:bodyPr wrap="square">
            <a:spAutoFit/>
          </a:bodyPr>
          <a:lstStyle/>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-So we have covered what we must do before we take sights:</a:t>
            </a:r>
          </a:p>
          <a:p>
            <a:pPr lvl="0" algn="l" fontAlgn="auto" hangingPunct="0">
              <a:spcBef>
                <a:spcPts val="0"/>
              </a:spcBef>
              <a:spcAft>
                <a:spcPts val="0"/>
              </a:spcAft>
            </a:pPr>
            <a:endParaRPr lang="en-US" sz="2000" dirty="0">
              <a:solidFill>
                <a:prstClr val="black"/>
              </a:solidFill>
              <a:latin typeface="Times New Roman" panose="02020603050405020304" pitchFamily="18" charset="0"/>
              <a:ea typeface="Times New Roman" panose="02020603050405020304" pitchFamily="18" charset="0"/>
            </a:endParaRPr>
          </a:p>
          <a:p>
            <a:pPr marL="457200" lvl="0" indent="-457200" algn="l" fontAlgn="auto" hangingPunct="0">
              <a:spcBef>
                <a:spcPts val="0"/>
              </a:spcBef>
              <a:spcAft>
                <a:spcPts val="0"/>
              </a:spcAft>
              <a:buAutoNum type="arabicParenR"/>
            </a:pPr>
            <a:r>
              <a:rPr lang="en-US" sz="2000" dirty="0">
                <a:solidFill>
                  <a:prstClr val="black"/>
                </a:solidFill>
                <a:latin typeface="Times New Roman" panose="02020603050405020304" pitchFamily="18" charset="0"/>
                <a:ea typeface="Times New Roman" panose="02020603050405020304" pitchFamily="18" charset="0"/>
              </a:rPr>
              <a:t>Calculate our </a:t>
            </a:r>
            <a:r>
              <a:rPr lang="en-US" sz="20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AP</a:t>
            </a:r>
            <a:r>
              <a:rPr lang="en-US" sz="2000" dirty="0">
                <a:solidFill>
                  <a:prstClr val="black"/>
                </a:solidFill>
                <a:latin typeface="Times New Roman" panose="02020603050405020304" pitchFamily="18" charset="0"/>
                <a:ea typeface="Times New Roman" panose="02020603050405020304" pitchFamily="18" charset="0"/>
              </a:rPr>
              <a:t> (DR) based on Initial Fix, Course, Speed and </a:t>
            </a:r>
            <a:r>
              <a:rPr lang="en-US" sz="20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Time</a:t>
            </a:r>
            <a:r>
              <a:rPr lang="en-US" sz="2000" dirty="0">
                <a:solidFill>
                  <a:prstClr val="black"/>
                </a:solidFill>
                <a:latin typeface="Times New Roman" panose="02020603050405020304" pitchFamily="18" charset="0"/>
                <a:ea typeface="Times New Roman" panose="02020603050405020304" pitchFamily="18" charset="0"/>
              </a:rPr>
              <a:t>.</a:t>
            </a:r>
          </a:p>
          <a:p>
            <a:pPr marL="457200" lvl="0" indent="-457200" algn="l" fontAlgn="auto" hangingPunct="0">
              <a:spcBef>
                <a:spcPts val="0"/>
              </a:spcBef>
              <a:spcAft>
                <a:spcPts val="0"/>
              </a:spcAft>
              <a:buAutoNum type="arabicParenR"/>
            </a:pPr>
            <a:r>
              <a:rPr lang="en-US" sz="2000" dirty="0">
                <a:solidFill>
                  <a:prstClr val="black"/>
                </a:solidFill>
                <a:latin typeface="Times New Roman" panose="02020603050405020304" pitchFamily="18" charset="0"/>
                <a:ea typeface="Times New Roman" panose="02020603050405020304" pitchFamily="18" charset="0"/>
              </a:rPr>
              <a:t>Calculate the </a:t>
            </a:r>
            <a:r>
              <a:rPr lang="en-US" sz="20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Time</a:t>
            </a:r>
            <a:r>
              <a:rPr lang="en-US" sz="2000" dirty="0">
                <a:solidFill>
                  <a:prstClr val="black"/>
                </a:solidFill>
                <a:latin typeface="Times New Roman" panose="02020603050405020304" pitchFamily="18" charset="0"/>
                <a:ea typeface="Times New Roman" panose="02020603050405020304" pitchFamily="18" charset="0"/>
              </a:rPr>
              <a:t> of Sunrise/Sunset and Twilight based on our </a:t>
            </a:r>
            <a:r>
              <a:rPr lang="en-US" sz="20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DR</a:t>
            </a:r>
            <a:r>
              <a:rPr lang="en-US" sz="2000" dirty="0">
                <a:solidFill>
                  <a:prstClr val="black"/>
                </a:solidFill>
                <a:latin typeface="Times New Roman" panose="02020603050405020304" pitchFamily="18" charset="0"/>
                <a:ea typeface="Times New Roman" panose="02020603050405020304" pitchFamily="18" charset="0"/>
              </a:rPr>
              <a:t>.</a:t>
            </a:r>
          </a:p>
          <a:p>
            <a:pPr marL="457200" lvl="0" indent="-457200" algn="l" fontAlgn="auto" hangingPunct="0">
              <a:spcBef>
                <a:spcPts val="0"/>
              </a:spcBef>
              <a:spcAft>
                <a:spcPts val="0"/>
              </a:spcAft>
              <a:buAutoNum type="arabicParenR"/>
            </a:pPr>
            <a:r>
              <a:rPr lang="en-US" sz="2000" dirty="0">
                <a:solidFill>
                  <a:prstClr val="black"/>
                </a:solidFill>
                <a:latin typeface="Times New Roman" panose="02020603050405020304" pitchFamily="18" charset="0"/>
                <a:ea typeface="Times New Roman" panose="02020603050405020304" pitchFamily="18" charset="0"/>
              </a:rPr>
              <a:t>Identify which Celestial Bodies we are going to use, based on LHA, PUB 249 and/or STELLA.  This will provide use with both the </a:t>
            </a:r>
            <a:r>
              <a:rPr lang="en-US" sz="20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Altitude</a:t>
            </a:r>
            <a:r>
              <a:rPr lang="en-US" sz="2000" dirty="0">
                <a:solidFill>
                  <a:prstClr val="black"/>
                </a:solidFill>
                <a:latin typeface="Times New Roman" panose="02020603050405020304" pitchFamily="18" charset="0"/>
                <a:ea typeface="Times New Roman" panose="02020603050405020304" pitchFamily="18" charset="0"/>
              </a:rPr>
              <a:t> (</a:t>
            </a:r>
            <a:r>
              <a:rPr lang="en-US" sz="2000" dirty="0" err="1">
                <a:solidFill>
                  <a:prstClr val="black"/>
                </a:solidFill>
                <a:latin typeface="Times New Roman" panose="02020603050405020304" pitchFamily="18" charset="0"/>
                <a:ea typeface="Times New Roman" panose="02020603050405020304" pitchFamily="18" charset="0"/>
              </a:rPr>
              <a:t>Hc</a:t>
            </a:r>
            <a:r>
              <a:rPr lang="en-US" sz="2000" dirty="0">
                <a:solidFill>
                  <a:prstClr val="black"/>
                </a:solidFill>
                <a:latin typeface="Times New Roman" panose="02020603050405020304" pitchFamily="18" charset="0"/>
                <a:ea typeface="Times New Roman" panose="02020603050405020304" pitchFamily="18" charset="0"/>
              </a:rPr>
              <a:t>) and the </a:t>
            </a:r>
            <a:r>
              <a:rPr lang="en-US" sz="20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Azimuth</a:t>
            </a:r>
            <a:r>
              <a:rPr lang="en-US" sz="2000" dirty="0">
                <a:solidFill>
                  <a:prstClr val="black"/>
                </a:solidFill>
                <a:latin typeface="Times New Roman" panose="02020603050405020304" pitchFamily="18" charset="0"/>
                <a:ea typeface="Times New Roman" panose="02020603050405020304" pitchFamily="18" charset="0"/>
              </a:rPr>
              <a:t> (Zn) of the best CBs from our </a:t>
            </a:r>
            <a:r>
              <a:rPr lang="en-US" sz="20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AP</a:t>
            </a:r>
            <a:r>
              <a:rPr lang="en-US" sz="2000" dirty="0">
                <a:solidFill>
                  <a:prstClr val="black"/>
                </a:solidFill>
                <a:latin typeface="Times New Roman" panose="02020603050405020304" pitchFamily="18" charset="0"/>
                <a:ea typeface="Times New Roman" panose="02020603050405020304" pitchFamily="18" charset="0"/>
              </a:rPr>
              <a:t>.</a:t>
            </a:r>
          </a:p>
          <a:p>
            <a:pPr marL="457200" lvl="0" indent="-457200" algn="l" fontAlgn="auto" hangingPunct="0">
              <a:spcBef>
                <a:spcPts val="0"/>
              </a:spcBef>
              <a:spcAft>
                <a:spcPts val="0"/>
              </a:spcAft>
              <a:buAutoNum type="arabicParenR"/>
            </a:pPr>
            <a:r>
              <a:rPr lang="en-US" sz="2000" dirty="0">
                <a:solidFill>
                  <a:prstClr val="black"/>
                </a:solidFill>
                <a:latin typeface="Times New Roman" panose="02020603050405020304" pitchFamily="18" charset="0"/>
                <a:ea typeface="Times New Roman" panose="02020603050405020304" pitchFamily="18" charset="0"/>
              </a:rPr>
              <a:t>Additionally, we must calibrate our Sextants, know our Height of Eye, Atmospheric Pressure and Temperature so that our Sight Reductions are accurate.</a:t>
            </a:r>
          </a:p>
          <a:p>
            <a:pPr marL="457200" lvl="0" indent="-457200" algn="l" fontAlgn="auto" hangingPunct="0">
              <a:spcBef>
                <a:spcPts val="0"/>
              </a:spcBef>
              <a:spcAft>
                <a:spcPts val="0"/>
              </a:spcAft>
              <a:buAutoNum type="arabicParenR"/>
            </a:pPr>
            <a:endParaRPr lang="en-US" sz="20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-We are almost ready to take sights!</a:t>
            </a:r>
          </a:p>
          <a:p>
            <a:pPr lvl="0" algn="l" fontAlgn="auto" hangingPunct="0">
              <a:spcBef>
                <a:spcPts val="0"/>
              </a:spcBef>
              <a:spcAft>
                <a:spcPts val="0"/>
              </a:spcAft>
            </a:pPr>
            <a:endParaRPr lang="en-US" sz="20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-But first, let’s describe how we use the stars to create LOPs.</a:t>
            </a:r>
          </a:p>
          <a:p>
            <a:pPr lvl="0" algn="l" fontAlgn="auto" hangingPunct="0">
              <a:spcBef>
                <a:spcPts val="0"/>
              </a:spcBef>
              <a:spcAft>
                <a:spcPts val="0"/>
              </a:spcAft>
            </a:pPr>
            <a:endPar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336035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6710B3-A295-4282-A228-66D42977505F}"/>
              </a:ext>
            </a:extLst>
          </p:cNvPr>
          <p:cNvPicPr>
            <a:picLocks noChangeAspect="1"/>
          </p:cNvPicPr>
          <p:nvPr/>
        </p:nvPicPr>
        <p:blipFill rotWithShape="1">
          <a:blip r:embed="rId3"/>
          <a:srcRect t="16595" b="15775"/>
          <a:stretch/>
        </p:blipFill>
        <p:spPr>
          <a:xfrm>
            <a:off x="0" y="0"/>
            <a:ext cx="9144000" cy="171963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solidFill>
                  <a:schemeClr val="bg1"/>
                </a:solidFill>
                <a:latin typeface="Calibri" panose="020F0502020204030204" pitchFamily="34" charset="0"/>
                <a:cs typeface="Calibri" panose="020F0502020204030204" pitchFamily="34" charset="0"/>
              </a:rPr>
              <a:t>References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353397716"/>
              </p:ext>
            </p:extLst>
          </p:nvPr>
        </p:nvGraphicFramePr>
        <p:xfrm>
          <a:off x="362018" y="2100894"/>
          <a:ext cx="8781982" cy="219456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0">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-The American Practical Navigator, Pub. No. 9, Bowditch, VOL. 1, 2019 Edition</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-Surface Ship Navigation Department Organizations and Regulations Manual (NAVDORM), </a:t>
                      </a:r>
                      <a:r>
                        <a:rPr lang="fr-FR" sz="1600" dirty="0">
                          <a:solidFill>
                            <a:schemeClr val="tx1"/>
                          </a:solidFill>
                          <a:latin typeface="Times New Roman" panose="02020603050405020304" pitchFamily="18" charset="0"/>
                          <a:cs typeface="Times New Roman" panose="02020603050405020304" pitchFamily="18" charset="0"/>
                        </a:rPr>
                        <a:t>COMNAVSURFPAC/COMNAVAIRPAC/COMNAVAIRLANT/COMNAVSURFLANT INSTRUCTION 3530.4 </a:t>
                      </a:r>
                      <a:r>
                        <a:rPr lang="fr-FR" sz="1600" dirty="0" err="1">
                          <a:solidFill>
                            <a:schemeClr val="tx1"/>
                          </a:solidFill>
                          <a:latin typeface="Times New Roman" panose="02020603050405020304" pitchFamily="18" charset="0"/>
                          <a:cs typeface="Times New Roman" panose="02020603050405020304" pitchFamily="18" charset="0"/>
                        </a:rPr>
                        <a:t>series</a:t>
                      </a:r>
                      <a:endParaRPr lang="fr-FR" sz="1600" dirty="0">
                        <a:solidFill>
                          <a:schemeClr val="tx1"/>
                        </a:solidFill>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hangingPunct="0">
                        <a:spcBef>
                          <a:spcPts val="0"/>
                        </a:spcBef>
                        <a:spcAft>
                          <a:spcPts val="0"/>
                        </a:spcAft>
                      </a:pPr>
                      <a:r>
                        <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fr-FR"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Nautical</a:t>
                      </a:r>
                      <a:r>
                        <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Almanac</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93666">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190606832"/>
                  </a:ext>
                </a:extLst>
              </a:tr>
            </a:tbl>
          </a:graphicData>
        </a:graphic>
      </p:graphicFrame>
    </p:spTree>
    <p:extLst>
      <p:ext uri="{BB962C8B-B14F-4D97-AF65-F5344CB8AC3E}">
        <p14:creationId xmlns:p14="http://schemas.microsoft.com/office/powerpoint/2010/main" val="92839117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66675" y="228600"/>
            <a:ext cx="8991600" cy="609600"/>
          </a:xfrm>
        </p:spPr>
        <p:txBody>
          <a:bodyPr/>
          <a:lstStyle/>
          <a:p>
            <a:pPr algn="ctr"/>
            <a:r>
              <a:rPr lang="en-US" b="1" dirty="0">
                <a:solidFill>
                  <a:schemeClr val="tx1"/>
                </a:solidFill>
              </a:rPr>
              <a:t>Circle of Equal Altitude</a:t>
            </a:r>
          </a:p>
        </p:txBody>
      </p:sp>
      <p:sp>
        <p:nvSpPr>
          <p:cNvPr id="5" name="Content Placeholder 4"/>
          <p:cNvSpPr>
            <a:spLocks noGrp="1"/>
          </p:cNvSpPr>
          <p:nvPr>
            <p:ph idx="12"/>
          </p:nvPr>
        </p:nvSpPr>
        <p:spPr>
          <a:xfrm>
            <a:off x="256031" y="770992"/>
            <a:ext cx="5534319" cy="426855"/>
          </a:xfrm>
        </p:spPr>
        <p:txBody>
          <a:bodyPr>
            <a:noAutofit/>
          </a:bodyPr>
          <a:lstStyle/>
          <a:p>
            <a:pPr marL="0" indent="0">
              <a:buNone/>
            </a:pPr>
            <a:r>
              <a:rPr lang="en-US" sz="1800" b="1" dirty="0">
                <a:solidFill>
                  <a:schemeClr val="tx1"/>
                </a:solidFill>
                <a:latin typeface="Times New Roman" panose="02020603050405020304" pitchFamily="18" charset="0"/>
                <a:cs typeface="Times New Roman" panose="02020603050405020304" pitchFamily="18" charset="0"/>
              </a:rPr>
              <a:t>By taking a Sight, we are measuring the Altitude (Angle) of a Celestial Body between the Visible Horizon (0°) and our Zenith above us (90°). </a:t>
            </a:r>
          </a:p>
          <a:p>
            <a:pPr marL="0" indent="0">
              <a:buNone/>
            </a:pPr>
            <a:endParaRPr lang="en-US" sz="1800" dirty="0">
              <a:solidFill>
                <a:schemeClr val="tx1"/>
              </a:solidFill>
            </a:endParaRPr>
          </a:p>
        </p:txBody>
      </p:sp>
      <p:pic>
        <p:nvPicPr>
          <p:cNvPr id="7" name="Picture 3"/>
          <p:cNvPicPr>
            <a:picLocks noChangeAspect="1" noChangeArrowheads="1"/>
          </p:cNvPicPr>
          <p:nvPr/>
        </p:nvPicPr>
        <p:blipFill>
          <a:blip r:embed="rId3" cstate="print"/>
          <a:srcRect/>
          <a:stretch>
            <a:fillRect/>
          </a:stretch>
        </p:blipFill>
        <p:spPr bwMode="auto">
          <a:xfrm>
            <a:off x="8153400" y="1219200"/>
            <a:ext cx="762000" cy="1091407"/>
          </a:xfrm>
          <a:prstGeom prst="rect">
            <a:avLst/>
          </a:prstGeom>
          <a:noFill/>
          <a:ln w="9525">
            <a:noFill/>
            <a:miter lim="800000"/>
            <a:headEnd/>
            <a:tailEnd/>
          </a:ln>
        </p:spPr>
      </p:pic>
      <p:sp>
        <p:nvSpPr>
          <p:cNvPr id="14" name="Content Placeholder 4">
            <a:extLst>
              <a:ext uri="{FF2B5EF4-FFF2-40B4-BE49-F238E27FC236}">
                <a16:creationId xmlns:a16="http://schemas.microsoft.com/office/drawing/2014/main" id="{3806260F-6B00-4CF8-9ECE-0FD960EEB549}"/>
              </a:ext>
            </a:extLst>
          </p:cNvPr>
          <p:cNvSpPr txBox="1">
            <a:spLocks/>
          </p:cNvSpPr>
          <p:nvPr/>
        </p:nvSpPr>
        <p:spPr>
          <a:xfrm>
            <a:off x="381000" y="2508255"/>
            <a:ext cx="8001794" cy="17232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098" name="Picture 2" descr="Marcq st hilaire lrg">
            <a:extLst>
              <a:ext uri="{FF2B5EF4-FFF2-40B4-BE49-F238E27FC236}">
                <a16:creationId xmlns:a16="http://schemas.microsoft.com/office/drawing/2014/main" id="{22CBE182-F0B9-4857-942A-1955364F78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317" y="1143000"/>
            <a:ext cx="3342958" cy="25098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rcq st hilaire lrg">
            <a:extLst>
              <a:ext uri="{FF2B5EF4-FFF2-40B4-BE49-F238E27FC236}">
                <a16:creationId xmlns:a16="http://schemas.microsoft.com/office/drawing/2014/main" id="{98D3CA67-E015-4716-A1A6-DE11F92E2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317" y="3763174"/>
            <a:ext cx="3342958" cy="2509838"/>
          </a:xfrm>
          <a:prstGeom prst="rect">
            <a:avLst/>
          </a:prstGeom>
          <a:noFill/>
          <a:extLst>
            <a:ext uri="{909E8E84-426E-40DD-AFC4-6F175D3DCCD1}">
              <a14:hiddenFill xmlns:a14="http://schemas.microsoft.com/office/drawing/2010/main">
                <a:solidFill>
                  <a:srgbClr val="FFFFFF"/>
                </a:solidFill>
              </a14:hiddenFill>
            </a:ext>
          </a:extLst>
        </p:spPr>
      </p:pic>
      <p:sp>
        <p:nvSpPr>
          <p:cNvPr id="22" name="Content Placeholder 4">
            <a:extLst>
              <a:ext uri="{FF2B5EF4-FFF2-40B4-BE49-F238E27FC236}">
                <a16:creationId xmlns:a16="http://schemas.microsoft.com/office/drawing/2014/main" id="{82FFDBF0-DEBF-4660-9E95-E4A2B8FFA6D4}"/>
              </a:ext>
            </a:extLst>
          </p:cNvPr>
          <p:cNvSpPr txBox="1">
            <a:spLocks/>
          </p:cNvSpPr>
          <p:nvPr/>
        </p:nvSpPr>
        <p:spPr>
          <a:xfrm>
            <a:off x="217891" y="1742166"/>
            <a:ext cx="5534319" cy="4268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Using the Math: </a:t>
            </a:r>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90° - Altitude = CO-ALTITUDE.</a:t>
            </a:r>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CO-ALT x 60nm = Distance (NM)</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This gives us a distance from the Celestial Body’s Geographical Position on the Earth’s Surface. Like a radar range, we use it as an LOP. </a:t>
            </a:r>
          </a:p>
        </p:txBody>
      </p:sp>
      <p:sp>
        <p:nvSpPr>
          <p:cNvPr id="28" name="Content Placeholder 4">
            <a:extLst>
              <a:ext uri="{FF2B5EF4-FFF2-40B4-BE49-F238E27FC236}">
                <a16:creationId xmlns:a16="http://schemas.microsoft.com/office/drawing/2014/main" id="{9057A3A6-D3D0-4DA9-A256-5C4029337DE1}"/>
              </a:ext>
            </a:extLst>
          </p:cNvPr>
          <p:cNvSpPr txBox="1">
            <a:spLocks/>
          </p:cNvSpPr>
          <p:nvPr/>
        </p:nvSpPr>
        <p:spPr>
          <a:xfrm>
            <a:off x="217890" y="3687610"/>
            <a:ext cx="5534319" cy="4268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However, the Altitude from a single object only tells us that we are on a circle of distance. Our position could be anywhere on that circle. </a:t>
            </a:r>
          </a:p>
        </p:txBody>
      </p:sp>
      <p:sp>
        <p:nvSpPr>
          <p:cNvPr id="29" name="Content Placeholder 4">
            <a:extLst>
              <a:ext uri="{FF2B5EF4-FFF2-40B4-BE49-F238E27FC236}">
                <a16:creationId xmlns:a16="http://schemas.microsoft.com/office/drawing/2014/main" id="{8EFE2194-9BC5-4583-9AD1-B4BD9BE34996}"/>
              </a:ext>
            </a:extLst>
          </p:cNvPr>
          <p:cNvSpPr txBox="1">
            <a:spLocks/>
          </p:cNvSpPr>
          <p:nvPr/>
        </p:nvSpPr>
        <p:spPr>
          <a:xfrm>
            <a:off x="217890" y="4653892"/>
            <a:ext cx="5534319" cy="4268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This is called a Circle of Equal Altitude and it is why we need at least 3 x LOPs in order to accurately fix our position. </a:t>
            </a:r>
          </a:p>
        </p:txBody>
      </p:sp>
      <p:pic>
        <p:nvPicPr>
          <p:cNvPr id="30" name="Picture 29">
            <a:extLst>
              <a:ext uri="{FF2B5EF4-FFF2-40B4-BE49-F238E27FC236}">
                <a16:creationId xmlns:a16="http://schemas.microsoft.com/office/drawing/2014/main" id="{50C2E606-43E8-4ACD-9D71-BA1C1E44944A}"/>
              </a:ext>
            </a:extLst>
          </p:cNvPr>
          <p:cNvPicPr>
            <a:picLocks noChangeAspect="1"/>
          </p:cNvPicPr>
          <p:nvPr/>
        </p:nvPicPr>
        <p:blipFill rotWithShape="1">
          <a:blip r:embed="rId6"/>
          <a:srcRect l="41281" t="13526" r="21667" b="25962"/>
          <a:stretch/>
        </p:blipFill>
        <p:spPr>
          <a:xfrm>
            <a:off x="2252070" y="1462841"/>
            <a:ext cx="4460209" cy="4097439"/>
          </a:xfrm>
          <a:prstGeom prst="rect">
            <a:avLst/>
          </a:prstGeom>
        </p:spPr>
      </p:pic>
      <p:cxnSp>
        <p:nvCxnSpPr>
          <p:cNvPr id="31" name="Straight Arrow Connector 30">
            <a:extLst>
              <a:ext uri="{FF2B5EF4-FFF2-40B4-BE49-F238E27FC236}">
                <a16:creationId xmlns:a16="http://schemas.microsoft.com/office/drawing/2014/main" id="{1D5636C3-4676-4665-8C89-7C5D14C3C7C8}"/>
              </a:ext>
            </a:extLst>
          </p:cNvPr>
          <p:cNvCxnSpPr>
            <a:cxnSpLocks/>
          </p:cNvCxnSpPr>
          <p:nvPr/>
        </p:nvCxnSpPr>
        <p:spPr>
          <a:xfrm flipH="1" flipV="1">
            <a:off x="3232261" y="3996719"/>
            <a:ext cx="950786" cy="625354"/>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Circle: Hollow 31">
            <a:extLst>
              <a:ext uri="{FF2B5EF4-FFF2-40B4-BE49-F238E27FC236}">
                <a16:creationId xmlns:a16="http://schemas.microsoft.com/office/drawing/2014/main" id="{C2605E91-9524-4EE1-87A4-62AE53E50C01}"/>
              </a:ext>
            </a:extLst>
          </p:cNvPr>
          <p:cNvSpPr/>
          <p:nvPr/>
        </p:nvSpPr>
        <p:spPr>
          <a:xfrm>
            <a:off x="3097223" y="3326673"/>
            <a:ext cx="2352521" cy="2476500"/>
          </a:xfrm>
          <a:prstGeom prst="donut">
            <a:avLst>
              <a:gd name="adj"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33" name="Straight Arrow Connector 32">
            <a:extLst>
              <a:ext uri="{FF2B5EF4-FFF2-40B4-BE49-F238E27FC236}">
                <a16:creationId xmlns:a16="http://schemas.microsoft.com/office/drawing/2014/main" id="{FCDD8FF4-D226-48B2-AE23-5955266F2C91}"/>
              </a:ext>
            </a:extLst>
          </p:cNvPr>
          <p:cNvCxnSpPr>
            <a:cxnSpLocks/>
          </p:cNvCxnSpPr>
          <p:nvPr/>
        </p:nvCxnSpPr>
        <p:spPr>
          <a:xfrm flipH="1" flipV="1">
            <a:off x="3011264" y="1948183"/>
            <a:ext cx="1001190" cy="180646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Circle: Hollow 33">
            <a:extLst>
              <a:ext uri="{FF2B5EF4-FFF2-40B4-BE49-F238E27FC236}">
                <a16:creationId xmlns:a16="http://schemas.microsoft.com/office/drawing/2014/main" id="{389AF48A-5D66-41C6-B57E-AEC4F80CE8C2}"/>
              </a:ext>
            </a:extLst>
          </p:cNvPr>
          <p:cNvSpPr/>
          <p:nvPr/>
        </p:nvSpPr>
        <p:spPr>
          <a:xfrm>
            <a:off x="3068754" y="3789185"/>
            <a:ext cx="305631" cy="342961"/>
          </a:xfrm>
          <a:prstGeom prst="donut">
            <a:avLst>
              <a:gd name="adj" fmla="val 0"/>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Circle: Hollow 34">
            <a:extLst>
              <a:ext uri="{FF2B5EF4-FFF2-40B4-BE49-F238E27FC236}">
                <a16:creationId xmlns:a16="http://schemas.microsoft.com/office/drawing/2014/main" id="{F763E29B-78FF-4D9F-9338-23355A84CD5B}"/>
              </a:ext>
            </a:extLst>
          </p:cNvPr>
          <p:cNvSpPr/>
          <p:nvPr/>
        </p:nvSpPr>
        <p:spPr>
          <a:xfrm>
            <a:off x="4360317" y="3217553"/>
            <a:ext cx="305631" cy="342961"/>
          </a:xfrm>
          <a:prstGeom prst="donut">
            <a:avLst>
              <a:gd name="adj" fmla="val 0"/>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Circle: Hollow 35">
            <a:extLst>
              <a:ext uri="{FF2B5EF4-FFF2-40B4-BE49-F238E27FC236}">
                <a16:creationId xmlns:a16="http://schemas.microsoft.com/office/drawing/2014/main" id="{8FDE03AF-84B3-44C4-A6E8-DD56AAF5617B}"/>
              </a:ext>
            </a:extLst>
          </p:cNvPr>
          <p:cNvSpPr/>
          <p:nvPr/>
        </p:nvSpPr>
        <p:spPr>
          <a:xfrm>
            <a:off x="4450128" y="2323588"/>
            <a:ext cx="1454553" cy="1446946"/>
          </a:xfrm>
          <a:prstGeom prst="donut">
            <a:avLst>
              <a:gd name="adj"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37" name="Straight Arrow Connector 36">
            <a:extLst>
              <a:ext uri="{FF2B5EF4-FFF2-40B4-BE49-F238E27FC236}">
                <a16:creationId xmlns:a16="http://schemas.microsoft.com/office/drawing/2014/main" id="{5F5001A0-4689-4022-A660-AF0717F3B5E1}"/>
              </a:ext>
            </a:extLst>
          </p:cNvPr>
          <p:cNvCxnSpPr>
            <a:cxnSpLocks/>
          </p:cNvCxnSpPr>
          <p:nvPr/>
        </p:nvCxnSpPr>
        <p:spPr>
          <a:xfrm flipV="1">
            <a:off x="4571971" y="2900844"/>
            <a:ext cx="519475" cy="46513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4C4DEE4-6624-47F0-B4A7-FB70F1C52AE4}"/>
              </a:ext>
            </a:extLst>
          </p:cNvPr>
          <p:cNvCxnSpPr>
            <a:cxnSpLocks/>
          </p:cNvCxnSpPr>
          <p:nvPr/>
        </p:nvCxnSpPr>
        <p:spPr>
          <a:xfrm flipV="1">
            <a:off x="4220581" y="3412130"/>
            <a:ext cx="261594" cy="117173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Circle: Hollow 38">
            <a:extLst>
              <a:ext uri="{FF2B5EF4-FFF2-40B4-BE49-F238E27FC236}">
                <a16:creationId xmlns:a16="http://schemas.microsoft.com/office/drawing/2014/main" id="{B7982D67-9D06-4306-8C00-642A45001566}"/>
              </a:ext>
            </a:extLst>
          </p:cNvPr>
          <p:cNvSpPr/>
          <p:nvPr/>
        </p:nvSpPr>
        <p:spPr>
          <a:xfrm>
            <a:off x="921573" y="-184109"/>
            <a:ext cx="4160363" cy="4170022"/>
          </a:xfrm>
          <a:prstGeom prst="donut">
            <a:avLst>
              <a:gd name="adj"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721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29" grpId="0"/>
      <p:bldP spid="32" grpId="0" animBg="1"/>
      <p:bldP spid="34" grpId="0" animBg="1"/>
      <p:bldP spid="35" grpId="0" animBg="1"/>
      <p:bldP spid="36" grpId="0" animBg="1"/>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66675" y="228600"/>
            <a:ext cx="8991600" cy="609600"/>
          </a:xfrm>
        </p:spPr>
        <p:txBody>
          <a:bodyPr/>
          <a:lstStyle/>
          <a:p>
            <a:pPr algn="ctr"/>
            <a:r>
              <a:rPr lang="en-US" b="1" dirty="0">
                <a:solidFill>
                  <a:schemeClr val="tx1"/>
                </a:solidFill>
              </a:rPr>
              <a:t>Circle Of Equal Altitude</a:t>
            </a:r>
          </a:p>
        </p:txBody>
      </p:sp>
      <p:sp>
        <p:nvSpPr>
          <p:cNvPr id="5" name="Content Placeholder 4"/>
          <p:cNvSpPr>
            <a:spLocks noGrp="1"/>
          </p:cNvSpPr>
          <p:nvPr>
            <p:ph idx="12"/>
          </p:nvPr>
        </p:nvSpPr>
        <p:spPr>
          <a:xfrm>
            <a:off x="256031" y="770992"/>
            <a:ext cx="7516369" cy="426855"/>
          </a:xfrm>
        </p:spPr>
        <p:txBody>
          <a:bodyPr>
            <a:noAutofit/>
          </a:bodyPr>
          <a:lstStyle/>
          <a:p>
            <a:pPr marL="0" indent="0">
              <a:buNone/>
            </a:pPr>
            <a:r>
              <a:rPr lang="en-US" sz="1800" b="1" dirty="0">
                <a:solidFill>
                  <a:schemeClr val="tx1"/>
                </a:solidFill>
                <a:latin typeface="Times New Roman" panose="02020603050405020304" pitchFamily="18" charset="0"/>
                <a:cs typeface="Times New Roman" panose="02020603050405020304" pitchFamily="18" charset="0"/>
              </a:rPr>
              <a:t>The </a:t>
            </a:r>
            <a:r>
              <a:rPr lang="en-US" sz="1800" b="1"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Altitude</a:t>
            </a:r>
            <a:r>
              <a:rPr lang="en-US" sz="1800" b="1" dirty="0">
                <a:solidFill>
                  <a:schemeClr val="tx1"/>
                </a:solidFill>
                <a:latin typeface="Times New Roman" panose="02020603050405020304" pitchFamily="18" charset="0"/>
                <a:cs typeface="Times New Roman" panose="02020603050405020304" pitchFamily="18" charset="0"/>
              </a:rPr>
              <a:t> of a Celestial Body is proportional to the Distance from it’s </a:t>
            </a:r>
            <a:r>
              <a:rPr lang="en-US" sz="1800" b="1"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Geographic Position</a:t>
            </a:r>
            <a:r>
              <a:rPr lang="en-US" sz="1800" u="sng" dirty="0">
                <a:solidFill>
                  <a:schemeClr val="tx1"/>
                </a:solidFill>
                <a:effectLst>
                  <a:outerShdw blurRad="38100" dist="38100" dir="2700000" algn="tl">
                    <a:srgbClr val="000000">
                      <a:alpha val="43137"/>
                    </a:srgbClr>
                  </a:outerShdw>
                </a:effectLst>
              </a:rPr>
              <a:t>.</a:t>
            </a:r>
          </a:p>
          <a:p>
            <a:pPr marL="0" indent="0">
              <a:buNone/>
            </a:pPr>
            <a:endParaRPr lang="en-US" sz="1800" dirty="0">
              <a:solidFill>
                <a:schemeClr val="tx1"/>
              </a:solidFill>
            </a:endParaRPr>
          </a:p>
        </p:txBody>
      </p:sp>
      <p:sp>
        <p:nvSpPr>
          <p:cNvPr id="14" name="Content Placeholder 4">
            <a:extLst>
              <a:ext uri="{FF2B5EF4-FFF2-40B4-BE49-F238E27FC236}">
                <a16:creationId xmlns:a16="http://schemas.microsoft.com/office/drawing/2014/main" id="{3806260F-6B00-4CF8-9ECE-0FD960EEB549}"/>
              </a:ext>
            </a:extLst>
          </p:cNvPr>
          <p:cNvSpPr txBox="1">
            <a:spLocks/>
          </p:cNvSpPr>
          <p:nvPr/>
        </p:nvSpPr>
        <p:spPr>
          <a:xfrm>
            <a:off x="381000" y="2508255"/>
            <a:ext cx="8001794" cy="17232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0" name="Picture 2" descr="http://cliparts.co/cliparts/LTd/j8M/LTdj8Mxpc.png">
            <a:extLst>
              <a:ext uri="{FF2B5EF4-FFF2-40B4-BE49-F238E27FC236}">
                <a16:creationId xmlns:a16="http://schemas.microsoft.com/office/drawing/2014/main" id="{920DC0F0-6DD7-47CA-B2C7-D842D6C898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0873" y="2971800"/>
            <a:ext cx="4754112" cy="484215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41" name="Straight Connector 40">
            <a:extLst>
              <a:ext uri="{FF2B5EF4-FFF2-40B4-BE49-F238E27FC236}">
                <a16:creationId xmlns:a16="http://schemas.microsoft.com/office/drawing/2014/main" id="{79AE5AAA-7551-4EF2-90C6-020CD3AA0E7A}"/>
              </a:ext>
            </a:extLst>
          </p:cNvPr>
          <p:cNvCxnSpPr>
            <a:endCxn id="42" idx="2"/>
          </p:cNvCxnSpPr>
          <p:nvPr/>
        </p:nvCxnSpPr>
        <p:spPr>
          <a:xfrm flipV="1">
            <a:off x="5313575" y="2181913"/>
            <a:ext cx="1162884" cy="1785421"/>
          </a:xfrm>
          <a:prstGeom prst="line">
            <a:avLst/>
          </a:prstGeom>
          <a:ln w="19050">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42" name="5-Point Star 48">
            <a:extLst>
              <a:ext uri="{FF2B5EF4-FFF2-40B4-BE49-F238E27FC236}">
                <a16:creationId xmlns:a16="http://schemas.microsoft.com/office/drawing/2014/main" id="{F83A658F-30E0-483B-AFFA-0FA3386D67DB}"/>
              </a:ext>
            </a:extLst>
          </p:cNvPr>
          <p:cNvSpPr/>
          <p:nvPr/>
        </p:nvSpPr>
        <p:spPr>
          <a:xfrm>
            <a:off x="6432800" y="1953314"/>
            <a:ext cx="228600" cy="228600"/>
          </a:xfrm>
          <a:prstGeom prst="star5">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TextBox 42">
            <a:extLst>
              <a:ext uri="{FF2B5EF4-FFF2-40B4-BE49-F238E27FC236}">
                <a16:creationId xmlns:a16="http://schemas.microsoft.com/office/drawing/2014/main" id="{426E7A7C-02CB-4844-8C43-BA86274FF4CA}"/>
              </a:ext>
            </a:extLst>
          </p:cNvPr>
          <p:cNvSpPr txBox="1"/>
          <p:nvPr/>
        </p:nvSpPr>
        <p:spPr>
          <a:xfrm>
            <a:off x="5957532" y="1530472"/>
            <a:ext cx="22335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Star / Celestial Body</a:t>
            </a:r>
            <a:endParaRPr kumimoji="0" lang="en-US" sz="1800" b="1" i="0" u="none" strike="noStrike" kern="1200" cap="none" spc="0" normalizeH="0" baseline="-25000" noProof="0" dirty="0">
              <a:ln>
                <a:noFill/>
              </a:ln>
              <a:solidFill>
                <a:prstClr val="black"/>
              </a:solidFill>
              <a:effectLst/>
              <a:uLnTx/>
              <a:uFillTx/>
              <a:latin typeface="Calibri"/>
              <a:ea typeface="+mn-ea"/>
              <a:cs typeface="+mn-cs"/>
            </a:endParaRPr>
          </a:p>
        </p:txBody>
      </p:sp>
      <p:sp>
        <p:nvSpPr>
          <p:cNvPr id="44" name="TextBox 43">
            <a:extLst>
              <a:ext uri="{FF2B5EF4-FFF2-40B4-BE49-F238E27FC236}">
                <a16:creationId xmlns:a16="http://schemas.microsoft.com/office/drawing/2014/main" id="{929C5F03-9D9F-4286-9C9B-6D89B1BCDD48}"/>
              </a:ext>
            </a:extLst>
          </p:cNvPr>
          <p:cNvSpPr txBox="1"/>
          <p:nvPr/>
        </p:nvSpPr>
        <p:spPr>
          <a:xfrm>
            <a:off x="5127556" y="3988408"/>
            <a:ext cx="6432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GP</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cxnSp>
        <p:nvCxnSpPr>
          <p:cNvPr id="45" name="Straight Arrow Connector 44">
            <a:extLst>
              <a:ext uri="{FF2B5EF4-FFF2-40B4-BE49-F238E27FC236}">
                <a16:creationId xmlns:a16="http://schemas.microsoft.com/office/drawing/2014/main" id="{45ABD060-15D6-4239-9453-ACB6D9AC7733}"/>
              </a:ext>
            </a:extLst>
          </p:cNvPr>
          <p:cNvCxnSpPr>
            <a:stCxn id="49" idx="1"/>
            <a:endCxn id="42" idx="2"/>
          </p:cNvCxnSpPr>
          <p:nvPr/>
        </p:nvCxnSpPr>
        <p:spPr>
          <a:xfrm flipV="1">
            <a:off x="3445751" y="2181913"/>
            <a:ext cx="3030708" cy="199785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A7804E-B91E-4AE3-BC80-CB78C23CDC96}"/>
              </a:ext>
            </a:extLst>
          </p:cNvPr>
          <p:cNvCxnSpPr>
            <a:stCxn id="49" idx="6"/>
          </p:cNvCxnSpPr>
          <p:nvPr/>
        </p:nvCxnSpPr>
        <p:spPr>
          <a:xfrm flipV="1">
            <a:off x="3484775" y="3990196"/>
            <a:ext cx="1797473" cy="205738"/>
          </a:xfrm>
          <a:prstGeom prst="straightConnector1">
            <a:avLst/>
          </a:prstGeom>
          <a:ln w="19050">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E670093F-7AE1-453D-8454-457266C6C749}"/>
              </a:ext>
            </a:extLst>
          </p:cNvPr>
          <p:cNvSpPr/>
          <p:nvPr/>
        </p:nvSpPr>
        <p:spPr>
          <a:xfrm>
            <a:off x="5259388" y="3967334"/>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Freeform 19">
            <a:extLst>
              <a:ext uri="{FF2B5EF4-FFF2-40B4-BE49-F238E27FC236}">
                <a16:creationId xmlns:a16="http://schemas.microsoft.com/office/drawing/2014/main" id="{91D985B2-4988-43C1-B65C-C25F26EC1521}"/>
              </a:ext>
            </a:extLst>
          </p:cNvPr>
          <p:cNvSpPr/>
          <p:nvPr/>
        </p:nvSpPr>
        <p:spPr>
          <a:xfrm>
            <a:off x="3441232" y="3110991"/>
            <a:ext cx="3182265" cy="2750677"/>
          </a:xfrm>
          <a:custGeom>
            <a:avLst/>
            <a:gdLst>
              <a:gd name="connsiteX0" fmla="*/ 1338943 w 3182265"/>
              <a:gd name="connsiteY0" fmla="*/ 3629 h 2750677"/>
              <a:gd name="connsiteX1" fmla="*/ 1048657 w 3182265"/>
              <a:gd name="connsiteY1" fmla="*/ 7257 h 2750677"/>
              <a:gd name="connsiteX2" fmla="*/ 707572 w 3182265"/>
              <a:gd name="connsiteY2" fmla="*/ 68943 h 2750677"/>
              <a:gd name="connsiteX3" fmla="*/ 428172 w 3182265"/>
              <a:gd name="connsiteY3" fmla="*/ 206829 h 2750677"/>
              <a:gd name="connsiteX4" fmla="*/ 224972 w 3182265"/>
              <a:gd name="connsiteY4" fmla="*/ 391886 h 2750677"/>
              <a:gd name="connsiteX5" fmla="*/ 61686 w 3182265"/>
              <a:gd name="connsiteY5" fmla="*/ 664029 h 2750677"/>
              <a:gd name="connsiteX6" fmla="*/ 0 w 3182265"/>
              <a:gd name="connsiteY6" fmla="*/ 1019629 h 2750677"/>
              <a:gd name="connsiteX7" fmla="*/ 61686 w 3182265"/>
              <a:gd name="connsiteY7" fmla="*/ 1407886 h 2750677"/>
              <a:gd name="connsiteX8" fmla="*/ 279400 w 3182265"/>
              <a:gd name="connsiteY8" fmla="*/ 1821543 h 2750677"/>
              <a:gd name="connsiteX9" fmla="*/ 584200 w 3182265"/>
              <a:gd name="connsiteY9" fmla="*/ 2169886 h 2750677"/>
              <a:gd name="connsiteX10" fmla="*/ 1074057 w 3182265"/>
              <a:gd name="connsiteY10" fmla="*/ 2510972 h 2750677"/>
              <a:gd name="connsiteX11" fmla="*/ 1538514 w 3182265"/>
              <a:gd name="connsiteY11" fmla="*/ 2685143 h 2750677"/>
              <a:gd name="connsiteX12" fmla="*/ 2061029 w 3182265"/>
              <a:gd name="connsiteY12" fmla="*/ 2750457 h 2750677"/>
              <a:gd name="connsiteX13" fmla="*/ 2500086 w 3182265"/>
              <a:gd name="connsiteY13" fmla="*/ 2667000 h 2750677"/>
              <a:gd name="connsiteX14" fmla="*/ 2906486 w 3182265"/>
              <a:gd name="connsiteY14" fmla="*/ 2420257 h 2750677"/>
              <a:gd name="connsiteX15" fmla="*/ 3095172 w 3182265"/>
              <a:gd name="connsiteY15" fmla="*/ 2140857 h 2750677"/>
              <a:gd name="connsiteX16" fmla="*/ 3182257 w 3182265"/>
              <a:gd name="connsiteY16" fmla="*/ 1734457 h 2750677"/>
              <a:gd name="connsiteX17" fmla="*/ 3098800 w 3182265"/>
              <a:gd name="connsiteY17" fmla="*/ 1291772 h 2750677"/>
              <a:gd name="connsiteX18" fmla="*/ 2866572 w 3182265"/>
              <a:gd name="connsiteY18" fmla="*/ 870857 h 2750677"/>
              <a:gd name="connsiteX19" fmla="*/ 2569029 w 3182265"/>
              <a:gd name="connsiteY19" fmla="*/ 547914 h 2750677"/>
              <a:gd name="connsiteX20" fmla="*/ 2209800 w 3182265"/>
              <a:gd name="connsiteY20" fmla="*/ 290286 h 2750677"/>
              <a:gd name="connsiteX21" fmla="*/ 1984829 w 3182265"/>
              <a:gd name="connsiteY21" fmla="*/ 166914 h 275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82265" h="2750677">
                <a:moveTo>
                  <a:pt x="1338943" y="3629"/>
                </a:moveTo>
                <a:cubicBezTo>
                  <a:pt x="1246414" y="0"/>
                  <a:pt x="1153885" y="-3629"/>
                  <a:pt x="1048657" y="7257"/>
                </a:cubicBezTo>
                <a:cubicBezTo>
                  <a:pt x="943428" y="18143"/>
                  <a:pt x="810986" y="35681"/>
                  <a:pt x="707572" y="68943"/>
                </a:cubicBezTo>
                <a:cubicBezTo>
                  <a:pt x="604158" y="102205"/>
                  <a:pt x="508605" y="153005"/>
                  <a:pt x="428172" y="206829"/>
                </a:cubicBezTo>
                <a:cubicBezTo>
                  <a:pt x="347739" y="260653"/>
                  <a:pt x="286053" y="315686"/>
                  <a:pt x="224972" y="391886"/>
                </a:cubicBezTo>
                <a:cubicBezTo>
                  <a:pt x="163891" y="468086"/>
                  <a:pt x="99181" y="559405"/>
                  <a:pt x="61686" y="664029"/>
                </a:cubicBezTo>
                <a:cubicBezTo>
                  <a:pt x="24191" y="768653"/>
                  <a:pt x="0" y="895653"/>
                  <a:pt x="0" y="1019629"/>
                </a:cubicBezTo>
                <a:cubicBezTo>
                  <a:pt x="0" y="1143605"/>
                  <a:pt x="15119" y="1274234"/>
                  <a:pt x="61686" y="1407886"/>
                </a:cubicBezTo>
                <a:cubicBezTo>
                  <a:pt x="108253" y="1541538"/>
                  <a:pt x="192314" y="1694543"/>
                  <a:pt x="279400" y="1821543"/>
                </a:cubicBezTo>
                <a:cubicBezTo>
                  <a:pt x="366486" y="1948543"/>
                  <a:pt x="451757" y="2054981"/>
                  <a:pt x="584200" y="2169886"/>
                </a:cubicBezTo>
                <a:cubicBezTo>
                  <a:pt x="716643" y="2284791"/>
                  <a:pt x="915005" y="2425096"/>
                  <a:pt x="1074057" y="2510972"/>
                </a:cubicBezTo>
                <a:cubicBezTo>
                  <a:pt x="1233109" y="2596848"/>
                  <a:pt x="1374019" y="2645229"/>
                  <a:pt x="1538514" y="2685143"/>
                </a:cubicBezTo>
                <a:cubicBezTo>
                  <a:pt x="1703009" y="2725057"/>
                  <a:pt x="1900767" y="2753481"/>
                  <a:pt x="2061029" y="2750457"/>
                </a:cubicBezTo>
                <a:cubicBezTo>
                  <a:pt x="2221291" y="2747433"/>
                  <a:pt x="2359177" y="2722033"/>
                  <a:pt x="2500086" y="2667000"/>
                </a:cubicBezTo>
                <a:cubicBezTo>
                  <a:pt x="2640996" y="2611967"/>
                  <a:pt x="2807305" y="2507947"/>
                  <a:pt x="2906486" y="2420257"/>
                </a:cubicBezTo>
                <a:cubicBezTo>
                  <a:pt x="3005667" y="2332567"/>
                  <a:pt x="3049210" y="2255157"/>
                  <a:pt x="3095172" y="2140857"/>
                </a:cubicBezTo>
                <a:cubicBezTo>
                  <a:pt x="3141134" y="2026557"/>
                  <a:pt x="3181652" y="1875971"/>
                  <a:pt x="3182257" y="1734457"/>
                </a:cubicBezTo>
                <a:cubicBezTo>
                  <a:pt x="3182862" y="1592943"/>
                  <a:pt x="3151414" y="1435705"/>
                  <a:pt x="3098800" y="1291772"/>
                </a:cubicBezTo>
                <a:cubicBezTo>
                  <a:pt x="3046186" y="1147839"/>
                  <a:pt x="2954867" y="994833"/>
                  <a:pt x="2866572" y="870857"/>
                </a:cubicBezTo>
                <a:cubicBezTo>
                  <a:pt x="2778277" y="746881"/>
                  <a:pt x="2678491" y="644676"/>
                  <a:pt x="2569029" y="547914"/>
                </a:cubicBezTo>
                <a:cubicBezTo>
                  <a:pt x="2459567" y="451152"/>
                  <a:pt x="2307167" y="353786"/>
                  <a:pt x="2209800" y="290286"/>
                </a:cubicBezTo>
                <a:cubicBezTo>
                  <a:pt x="2112433" y="226786"/>
                  <a:pt x="2048631" y="196850"/>
                  <a:pt x="1984829" y="166914"/>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Oval 48">
            <a:extLst>
              <a:ext uri="{FF2B5EF4-FFF2-40B4-BE49-F238E27FC236}">
                <a16:creationId xmlns:a16="http://schemas.microsoft.com/office/drawing/2014/main" id="{32E7815C-8692-4C34-91C4-841DE07515EA}"/>
              </a:ext>
            </a:extLst>
          </p:cNvPr>
          <p:cNvSpPr/>
          <p:nvPr/>
        </p:nvSpPr>
        <p:spPr>
          <a:xfrm>
            <a:off x="3439055" y="4173074"/>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0" name="Straight Connector 49">
            <a:extLst>
              <a:ext uri="{FF2B5EF4-FFF2-40B4-BE49-F238E27FC236}">
                <a16:creationId xmlns:a16="http://schemas.microsoft.com/office/drawing/2014/main" id="{22532A66-42A0-4E3A-AEBB-95CC8DBB6B15}"/>
              </a:ext>
            </a:extLst>
          </p:cNvPr>
          <p:cNvCxnSpPr/>
          <p:nvPr/>
        </p:nvCxnSpPr>
        <p:spPr>
          <a:xfrm flipV="1">
            <a:off x="5240153" y="3814934"/>
            <a:ext cx="152400" cy="1795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FA49219-4CB9-4867-94F1-FB1C5DE3D526}"/>
              </a:ext>
            </a:extLst>
          </p:cNvPr>
          <p:cNvCxnSpPr/>
          <p:nvPr/>
        </p:nvCxnSpPr>
        <p:spPr>
          <a:xfrm flipV="1">
            <a:off x="5127555" y="3832884"/>
            <a:ext cx="112598" cy="16981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52" name="Freeform 29">
            <a:extLst>
              <a:ext uri="{FF2B5EF4-FFF2-40B4-BE49-F238E27FC236}">
                <a16:creationId xmlns:a16="http://schemas.microsoft.com/office/drawing/2014/main" id="{28E862CF-9491-446E-B61C-892106C828F3}"/>
              </a:ext>
            </a:extLst>
          </p:cNvPr>
          <p:cNvSpPr/>
          <p:nvPr/>
        </p:nvSpPr>
        <p:spPr>
          <a:xfrm rot="-1620000" flipV="1">
            <a:off x="4064160" y="3843509"/>
            <a:ext cx="68007" cy="247650"/>
          </a:xfrm>
          <a:custGeom>
            <a:avLst/>
            <a:gdLst>
              <a:gd name="connsiteX0" fmla="*/ 38100 w 68007"/>
              <a:gd name="connsiteY0" fmla="*/ 247650 h 247650"/>
              <a:gd name="connsiteX1" fmla="*/ 66675 w 68007"/>
              <a:gd name="connsiteY1" fmla="*/ 104775 h 247650"/>
              <a:gd name="connsiteX2" fmla="*/ 0 w 68007"/>
              <a:gd name="connsiteY2" fmla="*/ 0 h 247650"/>
            </a:gdLst>
            <a:ahLst/>
            <a:cxnLst>
              <a:cxn ang="0">
                <a:pos x="connsiteX0" y="connsiteY0"/>
              </a:cxn>
              <a:cxn ang="0">
                <a:pos x="connsiteX1" y="connsiteY1"/>
              </a:cxn>
              <a:cxn ang="0">
                <a:pos x="connsiteX2" y="connsiteY2"/>
              </a:cxn>
            </a:cxnLst>
            <a:rect l="l" t="t" r="r" b="b"/>
            <a:pathLst>
              <a:path w="68007" h="247650">
                <a:moveTo>
                  <a:pt x="38100" y="247650"/>
                </a:moveTo>
                <a:cubicBezTo>
                  <a:pt x="55562" y="196850"/>
                  <a:pt x="73025" y="146050"/>
                  <a:pt x="66675" y="104775"/>
                </a:cubicBezTo>
                <a:cubicBezTo>
                  <a:pt x="60325" y="63500"/>
                  <a:pt x="30162" y="31750"/>
                  <a:pt x="0" y="0"/>
                </a:cubicBezTo>
              </a:path>
            </a:pathLst>
          </a:custGeom>
          <a:noFill/>
          <a:ln>
            <a:solidFill>
              <a:srgbClr val="FF000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9D5C9A88-6982-429C-B36A-A5886842BA65}"/>
              </a:ext>
            </a:extLst>
          </p:cNvPr>
          <p:cNvSpPr txBox="1"/>
          <p:nvPr/>
        </p:nvSpPr>
        <p:spPr>
          <a:xfrm>
            <a:off x="4162931" y="3737343"/>
            <a:ext cx="6716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30°</a:t>
            </a:r>
          </a:p>
        </p:txBody>
      </p:sp>
      <p:sp>
        <p:nvSpPr>
          <p:cNvPr id="54" name="TextBox 53">
            <a:extLst>
              <a:ext uri="{FF2B5EF4-FFF2-40B4-BE49-F238E27FC236}">
                <a16:creationId xmlns:a16="http://schemas.microsoft.com/office/drawing/2014/main" id="{ECB9682D-E2B0-4291-AE48-39E22748BD7C}"/>
              </a:ext>
            </a:extLst>
          </p:cNvPr>
          <p:cNvSpPr txBox="1"/>
          <p:nvPr/>
        </p:nvSpPr>
        <p:spPr>
          <a:xfrm rot="21269942">
            <a:off x="3977663" y="4194107"/>
            <a:ext cx="11665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3,600NM</a:t>
            </a:r>
          </a:p>
        </p:txBody>
      </p:sp>
      <p:sp>
        <p:nvSpPr>
          <p:cNvPr id="55" name="Content Placeholder 4">
            <a:extLst>
              <a:ext uri="{FF2B5EF4-FFF2-40B4-BE49-F238E27FC236}">
                <a16:creationId xmlns:a16="http://schemas.microsoft.com/office/drawing/2014/main" id="{39F2D7D4-7EE1-40CF-B7F8-2B687762BAE4}"/>
              </a:ext>
            </a:extLst>
          </p:cNvPr>
          <p:cNvSpPr txBox="1">
            <a:spLocks/>
          </p:cNvSpPr>
          <p:nvPr/>
        </p:nvSpPr>
        <p:spPr>
          <a:xfrm>
            <a:off x="228601" y="1441882"/>
            <a:ext cx="5257800" cy="4268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When we look up at 90°, our Zenith, if we see a Celestial Body above us we are at it’s Geographic Position.</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6" name="Content Placeholder 4">
            <a:extLst>
              <a:ext uri="{FF2B5EF4-FFF2-40B4-BE49-F238E27FC236}">
                <a16:creationId xmlns:a16="http://schemas.microsoft.com/office/drawing/2014/main" id="{D19F4ECB-4C8C-4F26-917C-BB9EB173EFA3}"/>
              </a:ext>
            </a:extLst>
          </p:cNvPr>
          <p:cNvSpPr txBox="1">
            <a:spLocks/>
          </p:cNvSpPr>
          <p:nvPr/>
        </p:nvSpPr>
        <p:spPr>
          <a:xfrm>
            <a:off x="228601" y="2433025"/>
            <a:ext cx="3408033" cy="4268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As we move away from the GP, it’s Altitude in relation to us reduces.</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7" name="Content Placeholder 4">
            <a:extLst>
              <a:ext uri="{FF2B5EF4-FFF2-40B4-BE49-F238E27FC236}">
                <a16:creationId xmlns:a16="http://schemas.microsoft.com/office/drawing/2014/main" id="{5876100C-AC46-4AD8-B3E6-A30BA10E9E05}"/>
              </a:ext>
            </a:extLst>
          </p:cNvPr>
          <p:cNvSpPr txBox="1">
            <a:spLocks/>
          </p:cNvSpPr>
          <p:nvPr/>
        </p:nvSpPr>
        <p:spPr>
          <a:xfrm>
            <a:off x="240318" y="3307243"/>
            <a:ext cx="2484803" cy="4268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Calibri"/>
                <a:ea typeface="+mn-ea"/>
                <a:cs typeface="+mn-cs"/>
              </a:rPr>
              <a:t>90° – Altitude = COALT</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8" name="Content Placeholder 4">
            <a:extLst>
              <a:ext uri="{FF2B5EF4-FFF2-40B4-BE49-F238E27FC236}">
                <a16:creationId xmlns:a16="http://schemas.microsoft.com/office/drawing/2014/main" id="{2B90C80E-B856-434B-A618-92B0D55FBFC5}"/>
              </a:ext>
            </a:extLst>
          </p:cNvPr>
          <p:cNvSpPr txBox="1">
            <a:spLocks/>
          </p:cNvSpPr>
          <p:nvPr/>
        </p:nvSpPr>
        <p:spPr>
          <a:xfrm>
            <a:off x="251395" y="3695340"/>
            <a:ext cx="2139262" cy="4268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Calibri"/>
                <a:ea typeface="+mn-ea"/>
                <a:cs typeface="+mn-cs"/>
              </a:rPr>
              <a:t>90° - 30° = 60°</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9" name="TextBox 58">
            <a:extLst>
              <a:ext uri="{FF2B5EF4-FFF2-40B4-BE49-F238E27FC236}">
                <a16:creationId xmlns:a16="http://schemas.microsoft.com/office/drawing/2014/main" id="{68EC60A6-04E8-4BED-9BD0-D90E8EA0302B}"/>
              </a:ext>
            </a:extLst>
          </p:cNvPr>
          <p:cNvSpPr txBox="1"/>
          <p:nvPr/>
        </p:nvSpPr>
        <p:spPr>
          <a:xfrm>
            <a:off x="261347" y="4143956"/>
            <a:ext cx="46049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Calibri"/>
                <a:ea typeface="+mn-ea"/>
                <a:cs typeface="+mn-cs"/>
              </a:rPr>
              <a:t>60° x 60nm = 3600nm</a:t>
            </a:r>
            <a:endParaRPr kumimoji="0" lang="en-GB" sz="1800" i="0" u="none" strike="noStrike" kern="1200" cap="none" spc="0" normalizeH="0" baseline="0" noProof="0" dirty="0">
              <a:ln>
                <a:noFill/>
              </a:ln>
              <a:solidFill>
                <a:prstClr val="black"/>
              </a:solidFill>
              <a:effectLst/>
              <a:uLnTx/>
              <a:uFillTx/>
              <a:latin typeface="Calibri"/>
              <a:ea typeface="+mn-ea"/>
              <a:cs typeface="+mn-cs"/>
            </a:endParaRPr>
          </a:p>
        </p:txBody>
      </p:sp>
      <p:sp>
        <p:nvSpPr>
          <p:cNvPr id="60" name="TextBox 59">
            <a:extLst>
              <a:ext uri="{FF2B5EF4-FFF2-40B4-BE49-F238E27FC236}">
                <a16:creationId xmlns:a16="http://schemas.microsoft.com/office/drawing/2014/main" id="{7EC7E7ED-CD90-456E-87AD-524A7F39ED11}"/>
              </a:ext>
            </a:extLst>
          </p:cNvPr>
          <p:cNvSpPr txBox="1"/>
          <p:nvPr/>
        </p:nvSpPr>
        <p:spPr>
          <a:xfrm>
            <a:off x="2915499" y="3470783"/>
            <a:ext cx="61470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(DR)</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61" name="TextBox 60">
            <a:extLst>
              <a:ext uri="{FF2B5EF4-FFF2-40B4-BE49-F238E27FC236}">
                <a16:creationId xmlns:a16="http://schemas.microsoft.com/office/drawing/2014/main" id="{319964DD-4EA2-4F8F-BF3B-B0910CF1C69E}"/>
              </a:ext>
            </a:extLst>
          </p:cNvPr>
          <p:cNvSpPr txBox="1"/>
          <p:nvPr/>
        </p:nvSpPr>
        <p:spPr>
          <a:xfrm>
            <a:off x="6804496" y="2577908"/>
            <a:ext cx="2279702"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When the Celestial Body’s Altitude dips below 0°, it has gone from the Horizon to beneath the Visible Horizon. We can no longer see it. </a:t>
            </a:r>
            <a:endParaRPr kumimoji="0" lang="en-GB"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565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500"/>
                                        <p:tgtEl>
                                          <p:spTgt spid="4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up)">
                                      <p:cBhvr>
                                        <p:cTn id="19" dur="500"/>
                                        <p:tgtEl>
                                          <p:spTgt spid="41"/>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wipe(down)">
                                      <p:cBhvr>
                                        <p:cTn id="35" dur="580">
                                          <p:stCondLst>
                                            <p:cond delay="0"/>
                                          </p:stCondLst>
                                        </p:cTn>
                                        <p:tgtEl>
                                          <p:spTgt spid="49"/>
                                        </p:tgtEl>
                                      </p:cBhvr>
                                    </p:animEffect>
                                    <p:anim calcmode="lin" valueType="num">
                                      <p:cBhvr>
                                        <p:cTn id="36"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41" dur="26">
                                          <p:stCondLst>
                                            <p:cond delay="650"/>
                                          </p:stCondLst>
                                        </p:cTn>
                                        <p:tgtEl>
                                          <p:spTgt spid="49"/>
                                        </p:tgtEl>
                                      </p:cBhvr>
                                      <p:to x="100000" y="60000"/>
                                    </p:animScale>
                                    <p:animScale>
                                      <p:cBhvr>
                                        <p:cTn id="42" dur="166" decel="50000">
                                          <p:stCondLst>
                                            <p:cond delay="676"/>
                                          </p:stCondLst>
                                        </p:cTn>
                                        <p:tgtEl>
                                          <p:spTgt spid="49"/>
                                        </p:tgtEl>
                                      </p:cBhvr>
                                      <p:to x="100000" y="100000"/>
                                    </p:animScale>
                                    <p:animScale>
                                      <p:cBhvr>
                                        <p:cTn id="43" dur="26">
                                          <p:stCondLst>
                                            <p:cond delay="1312"/>
                                          </p:stCondLst>
                                        </p:cTn>
                                        <p:tgtEl>
                                          <p:spTgt spid="49"/>
                                        </p:tgtEl>
                                      </p:cBhvr>
                                      <p:to x="100000" y="80000"/>
                                    </p:animScale>
                                    <p:animScale>
                                      <p:cBhvr>
                                        <p:cTn id="44" dur="166" decel="50000">
                                          <p:stCondLst>
                                            <p:cond delay="1338"/>
                                          </p:stCondLst>
                                        </p:cTn>
                                        <p:tgtEl>
                                          <p:spTgt spid="49"/>
                                        </p:tgtEl>
                                      </p:cBhvr>
                                      <p:to x="100000" y="100000"/>
                                    </p:animScale>
                                    <p:animScale>
                                      <p:cBhvr>
                                        <p:cTn id="45" dur="26">
                                          <p:stCondLst>
                                            <p:cond delay="1642"/>
                                          </p:stCondLst>
                                        </p:cTn>
                                        <p:tgtEl>
                                          <p:spTgt spid="49"/>
                                        </p:tgtEl>
                                      </p:cBhvr>
                                      <p:to x="100000" y="90000"/>
                                    </p:animScale>
                                    <p:animScale>
                                      <p:cBhvr>
                                        <p:cTn id="46" dur="166" decel="50000">
                                          <p:stCondLst>
                                            <p:cond delay="1668"/>
                                          </p:stCondLst>
                                        </p:cTn>
                                        <p:tgtEl>
                                          <p:spTgt spid="49"/>
                                        </p:tgtEl>
                                      </p:cBhvr>
                                      <p:to x="100000" y="100000"/>
                                    </p:animScale>
                                    <p:animScale>
                                      <p:cBhvr>
                                        <p:cTn id="47" dur="26">
                                          <p:stCondLst>
                                            <p:cond delay="1808"/>
                                          </p:stCondLst>
                                        </p:cTn>
                                        <p:tgtEl>
                                          <p:spTgt spid="49"/>
                                        </p:tgtEl>
                                      </p:cBhvr>
                                      <p:to x="100000" y="95000"/>
                                    </p:animScale>
                                    <p:animScale>
                                      <p:cBhvr>
                                        <p:cTn id="48" dur="166" decel="50000">
                                          <p:stCondLst>
                                            <p:cond delay="1834"/>
                                          </p:stCondLst>
                                        </p:cTn>
                                        <p:tgtEl>
                                          <p:spTgt spid="49"/>
                                        </p:tgtEl>
                                      </p:cBhvr>
                                      <p:to x="100000" y="100000"/>
                                    </p:animScale>
                                  </p:childTnLst>
                                </p:cTn>
                              </p:par>
                              <p:par>
                                <p:cTn id="49" presetID="10"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fade">
                                      <p:cBhvr>
                                        <p:cTn id="51" dur="500"/>
                                        <p:tgtEl>
                                          <p:spTgt spid="6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par>
                                <p:cTn id="60" presetID="10" presetClass="entr" presetSubtype="0" fill="hold"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500"/>
                            </p:stCondLst>
                            <p:childTnLst>
                              <p:par>
                                <p:cTn id="64" presetID="22" presetClass="entr" presetSubtype="4" fill="hold" grpId="0" nodeType="after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wipe(down)">
                                      <p:cBhvr>
                                        <p:cTn id="66" dur="500"/>
                                        <p:tgtEl>
                                          <p:spTgt spid="52"/>
                                        </p:tgtEl>
                                      </p:cBhvr>
                                    </p:animEffec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500"/>
                                        <p:tgtEl>
                                          <p:spTgt spid="53"/>
                                        </p:tgtEl>
                                      </p:cBhvr>
                                    </p:animEffect>
                                  </p:childTnLst>
                                </p:cTn>
                              </p:par>
                            </p:childTnLst>
                          </p:cTn>
                        </p:par>
                        <p:par>
                          <p:cTn id="71" fill="hold">
                            <p:stCondLst>
                              <p:cond delay="1500"/>
                            </p:stCondLst>
                            <p:childTnLst>
                              <p:par>
                                <p:cTn id="72" presetID="22" presetClass="entr" presetSubtype="8" fill="hold" nodeType="after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wipe(left)">
                                      <p:cBhvr>
                                        <p:cTn id="74" dur="2000"/>
                                        <p:tgtEl>
                                          <p:spTgt spid="45"/>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1" presetClass="entr" presetSubtype="1" fill="hold" grpId="0" nodeType="click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heel(1)">
                                      <p:cBhvr>
                                        <p:cTn id="91" dur="2000"/>
                                        <p:tgtEl>
                                          <p:spTgt spid="48"/>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54"/>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p:bldP spid="47" grpId="0" animBg="1"/>
      <p:bldP spid="48" grpId="0" animBg="1"/>
      <p:bldP spid="49" grpId="0" animBg="1"/>
      <p:bldP spid="52" grpId="0" animBg="1"/>
      <p:bldP spid="53" grpId="0"/>
      <p:bldP spid="54" grpId="0"/>
      <p:bldP spid="55" grpId="0"/>
      <p:bldP spid="56" grpId="0"/>
      <p:bldP spid="57" grpId="0"/>
      <p:bldP spid="58" grpId="0"/>
      <p:bldP spid="59" grpId="0"/>
      <p:bldP spid="60" grpId="0"/>
      <p:bldP spid="6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66675" y="228600"/>
            <a:ext cx="8991600" cy="609600"/>
          </a:xfrm>
        </p:spPr>
        <p:txBody>
          <a:bodyPr/>
          <a:lstStyle/>
          <a:p>
            <a:pPr algn="ctr"/>
            <a:r>
              <a:rPr lang="en-US" b="1" dirty="0">
                <a:solidFill>
                  <a:schemeClr val="tx1"/>
                </a:solidFill>
              </a:rPr>
              <a:t>Using the Stars</a:t>
            </a:r>
          </a:p>
        </p:txBody>
      </p:sp>
      <p:sp>
        <p:nvSpPr>
          <p:cNvPr id="14" name="Content Placeholder 4">
            <a:extLst>
              <a:ext uri="{FF2B5EF4-FFF2-40B4-BE49-F238E27FC236}">
                <a16:creationId xmlns:a16="http://schemas.microsoft.com/office/drawing/2014/main" id="{3806260F-6B00-4CF8-9ECE-0FD960EEB549}"/>
              </a:ext>
            </a:extLst>
          </p:cNvPr>
          <p:cNvSpPr txBox="1">
            <a:spLocks/>
          </p:cNvSpPr>
          <p:nvPr/>
        </p:nvSpPr>
        <p:spPr>
          <a:xfrm>
            <a:off x="381000" y="2508255"/>
            <a:ext cx="8001794" cy="17232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1" name="Picture 2" descr="http://cliparts.co/cliparts/LTd/j8M/LTdj8Mxpc.png">
            <a:extLst>
              <a:ext uri="{FF2B5EF4-FFF2-40B4-BE49-F238E27FC236}">
                <a16:creationId xmlns:a16="http://schemas.microsoft.com/office/drawing/2014/main" id="{097E86F3-917A-46DC-B505-29BC393E89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7700" y="1991462"/>
            <a:ext cx="4754112" cy="484215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FEFA581D-A0C5-41E9-989C-E5140C98BB05}"/>
              </a:ext>
            </a:extLst>
          </p:cNvPr>
          <p:cNvCxnSpPr>
            <a:endCxn id="26" idx="2"/>
          </p:cNvCxnSpPr>
          <p:nvPr/>
        </p:nvCxnSpPr>
        <p:spPr>
          <a:xfrm flipV="1">
            <a:off x="6520402" y="1201575"/>
            <a:ext cx="1162884" cy="1785421"/>
          </a:xfrm>
          <a:prstGeom prst="line">
            <a:avLst/>
          </a:prstGeom>
          <a:ln w="19050">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26" name="5-Point Star 48">
            <a:extLst>
              <a:ext uri="{FF2B5EF4-FFF2-40B4-BE49-F238E27FC236}">
                <a16:creationId xmlns:a16="http://schemas.microsoft.com/office/drawing/2014/main" id="{0551B3DE-98A8-4427-B656-190A9CAF8A84}"/>
              </a:ext>
            </a:extLst>
          </p:cNvPr>
          <p:cNvSpPr/>
          <p:nvPr/>
        </p:nvSpPr>
        <p:spPr>
          <a:xfrm>
            <a:off x="7639627" y="972976"/>
            <a:ext cx="228600" cy="228600"/>
          </a:xfrm>
          <a:prstGeom prst="star5">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Oval 27">
            <a:extLst>
              <a:ext uri="{FF2B5EF4-FFF2-40B4-BE49-F238E27FC236}">
                <a16:creationId xmlns:a16="http://schemas.microsoft.com/office/drawing/2014/main" id="{E5BB37C1-4D80-4C6D-B922-399573C4D48C}"/>
              </a:ext>
            </a:extLst>
          </p:cNvPr>
          <p:cNvSpPr/>
          <p:nvPr/>
        </p:nvSpPr>
        <p:spPr>
          <a:xfrm>
            <a:off x="6466215" y="2986996"/>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19">
            <a:extLst>
              <a:ext uri="{FF2B5EF4-FFF2-40B4-BE49-F238E27FC236}">
                <a16:creationId xmlns:a16="http://schemas.microsoft.com/office/drawing/2014/main" id="{0FC3F77F-9019-43E2-8887-673D32C1AC6E}"/>
              </a:ext>
            </a:extLst>
          </p:cNvPr>
          <p:cNvSpPr/>
          <p:nvPr/>
        </p:nvSpPr>
        <p:spPr>
          <a:xfrm>
            <a:off x="4648059" y="2130653"/>
            <a:ext cx="3182265" cy="2750677"/>
          </a:xfrm>
          <a:custGeom>
            <a:avLst/>
            <a:gdLst>
              <a:gd name="connsiteX0" fmla="*/ 1338943 w 3182265"/>
              <a:gd name="connsiteY0" fmla="*/ 3629 h 2750677"/>
              <a:gd name="connsiteX1" fmla="*/ 1048657 w 3182265"/>
              <a:gd name="connsiteY1" fmla="*/ 7257 h 2750677"/>
              <a:gd name="connsiteX2" fmla="*/ 707572 w 3182265"/>
              <a:gd name="connsiteY2" fmla="*/ 68943 h 2750677"/>
              <a:gd name="connsiteX3" fmla="*/ 428172 w 3182265"/>
              <a:gd name="connsiteY3" fmla="*/ 206829 h 2750677"/>
              <a:gd name="connsiteX4" fmla="*/ 224972 w 3182265"/>
              <a:gd name="connsiteY4" fmla="*/ 391886 h 2750677"/>
              <a:gd name="connsiteX5" fmla="*/ 61686 w 3182265"/>
              <a:gd name="connsiteY5" fmla="*/ 664029 h 2750677"/>
              <a:gd name="connsiteX6" fmla="*/ 0 w 3182265"/>
              <a:gd name="connsiteY6" fmla="*/ 1019629 h 2750677"/>
              <a:gd name="connsiteX7" fmla="*/ 61686 w 3182265"/>
              <a:gd name="connsiteY7" fmla="*/ 1407886 h 2750677"/>
              <a:gd name="connsiteX8" fmla="*/ 279400 w 3182265"/>
              <a:gd name="connsiteY8" fmla="*/ 1821543 h 2750677"/>
              <a:gd name="connsiteX9" fmla="*/ 584200 w 3182265"/>
              <a:gd name="connsiteY9" fmla="*/ 2169886 h 2750677"/>
              <a:gd name="connsiteX10" fmla="*/ 1074057 w 3182265"/>
              <a:gd name="connsiteY10" fmla="*/ 2510972 h 2750677"/>
              <a:gd name="connsiteX11" fmla="*/ 1538514 w 3182265"/>
              <a:gd name="connsiteY11" fmla="*/ 2685143 h 2750677"/>
              <a:gd name="connsiteX12" fmla="*/ 2061029 w 3182265"/>
              <a:gd name="connsiteY12" fmla="*/ 2750457 h 2750677"/>
              <a:gd name="connsiteX13" fmla="*/ 2500086 w 3182265"/>
              <a:gd name="connsiteY13" fmla="*/ 2667000 h 2750677"/>
              <a:gd name="connsiteX14" fmla="*/ 2906486 w 3182265"/>
              <a:gd name="connsiteY14" fmla="*/ 2420257 h 2750677"/>
              <a:gd name="connsiteX15" fmla="*/ 3095172 w 3182265"/>
              <a:gd name="connsiteY15" fmla="*/ 2140857 h 2750677"/>
              <a:gd name="connsiteX16" fmla="*/ 3182257 w 3182265"/>
              <a:gd name="connsiteY16" fmla="*/ 1734457 h 2750677"/>
              <a:gd name="connsiteX17" fmla="*/ 3098800 w 3182265"/>
              <a:gd name="connsiteY17" fmla="*/ 1291772 h 2750677"/>
              <a:gd name="connsiteX18" fmla="*/ 2866572 w 3182265"/>
              <a:gd name="connsiteY18" fmla="*/ 870857 h 2750677"/>
              <a:gd name="connsiteX19" fmla="*/ 2569029 w 3182265"/>
              <a:gd name="connsiteY19" fmla="*/ 547914 h 2750677"/>
              <a:gd name="connsiteX20" fmla="*/ 2209800 w 3182265"/>
              <a:gd name="connsiteY20" fmla="*/ 290286 h 2750677"/>
              <a:gd name="connsiteX21" fmla="*/ 1984829 w 3182265"/>
              <a:gd name="connsiteY21" fmla="*/ 166914 h 275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82265" h="2750677">
                <a:moveTo>
                  <a:pt x="1338943" y="3629"/>
                </a:moveTo>
                <a:cubicBezTo>
                  <a:pt x="1246414" y="0"/>
                  <a:pt x="1153885" y="-3629"/>
                  <a:pt x="1048657" y="7257"/>
                </a:cubicBezTo>
                <a:cubicBezTo>
                  <a:pt x="943428" y="18143"/>
                  <a:pt x="810986" y="35681"/>
                  <a:pt x="707572" y="68943"/>
                </a:cubicBezTo>
                <a:cubicBezTo>
                  <a:pt x="604158" y="102205"/>
                  <a:pt x="508605" y="153005"/>
                  <a:pt x="428172" y="206829"/>
                </a:cubicBezTo>
                <a:cubicBezTo>
                  <a:pt x="347739" y="260653"/>
                  <a:pt x="286053" y="315686"/>
                  <a:pt x="224972" y="391886"/>
                </a:cubicBezTo>
                <a:cubicBezTo>
                  <a:pt x="163891" y="468086"/>
                  <a:pt x="99181" y="559405"/>
                  <a:pt x="61686" y="664029"/>
                </a:cubicBezTo>
                <a:cubicBezTo>
                  <a:pt x="24191" y="768653"/>
                  <a:pt x="0" y="895653"/>
                  <a:pt x="0" y="1019629"/>
                </a:cubicBezTo>
                <a:cubicBezTo>
                  <a:pt x="0" y="1143605"/>
                  <a:pt x="15119" y="1274234"/>
                  <a:pt x="61686" y="1407886"/>
                </a:cubicBezTo>
                <a:cubicBezTo>
                  <a:pt x="108253" y="1541538"/>
                  <a:pt x="192314" y="1694543"/>
                  <a:pt x="279400" y="1821543"/>
                </a:cubicBezTo>
                <a:cubicBezTo>
                  <a:pt x="366486" y="1948543"/>
                  <a:pt x="451757" y="2054981"/>
                  <a:pt x="584200" y="2169886"/>
                </a:cubicBezTo>
                <a:cubicBezTo>
                  <a:pt x="716643" y="2284791"/>
                  <a:pt x="915005" y="2425096"/>
                  <a:pt x="1074057" y="2510972"/>
                </a:cubicBezTo>
                <a:cubicBezTo>
                  <a:pt x="1233109" y="2596848"/>
                  <a:pt x="1374019" y="2645229"/>
                  <a:pt x="1538514" y="2685143"/>
                </a:cubicBezTo>
                <a:cubicBezTo>
                  <a:pt x="1703009" y="2725057"/>
                  <a:pt x="1900767" y="2753481"/>
                  <a:pt x="2061029" y="2750457"/>
                </a:cubicBezTo>
                <a:cubicBezTo>
                  <a:pt x="2221291" y="2747433"/>
                  <a:pt x="2359177" y="2722033"/>
                  <a:pt x="2500086" y="2667000"/>
                </a:cubicBezTo>
                <a:cubicBezTo>
                  <a:pt x="2640996" y="2611967"/>
                  <a:pt x="2807305" y="2507947"/>
                  <a:pt x="2906486" y="2420257"/>
                </a:cubicBezTo>
                <a:cubicBezTo>
                  <a:pt x="3005667" y="2332567"/>
                  <a:pt x="3049210" y="2255157"/>
                  <a:pt x="3095172" y="2140857"/>
                </a:cubicBezTo>
                <a:cubicBezTo>
                  <a:pt x="3141134" y="2026557"/>
                  <a:pt x="3181652" y="1875971"/>
                  <a:pt x="3182257" y="1734457"/>
                </a:cubicBezTo>
                <a:cubicBezTo>
                  <a:pt x="3182862" y="1592943"/>
                  <a:pt x="3151414" y="1435705"/>
                  <a:pt x="3098800" y="1291772"/>
                </a:cubicBezTo>
                <a:cubicBezTo>
                  <a:pt x="3046186" y="1147839"/>
                  <a:pt x="2954867" y="994833"/>
                  <a:pt x="2866572" y="870857"/>
                </a:cubicBezTo>
                <a:cubicBezTo>
                  <a:pt x="2778277" y="746881"/>
                  <a:pt x="2678491" y="644676"/>
                  <a:pt x="2569029" y="547914"/>
                </a:cubicBezTo>
                <a:cubicBezTo>
                  <a:pt x="2459567" y="451152"/>
                  <a:pt x="2307167" y="353786"/>
                  <a:pt x="2209800" y="290286"/>
                </a:cubicBezTo>
                <a:cubicBezTo>
                  <a:pt x="2112433" y="226786"/>
                  <a:pt x="2048631" y="196850"/>
                  <a:pt x="1984829" y="166914"/>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Oval 29">
            <a:extLst>
              <a:ext uri="{FF2B5EF4-FFF2-40B4-BE49-F238E27FC236}">
                <a16:creationId xmlns:a16="http://schemas.microsoft.com/office/drawing/2014/main" id="{727518EE-59EA-4F4A-A1D5-E6AAE9C6E816}"/>
              </a:ext>
            </a:extLst>
          </p:cNvPr>
          <p:cNvSpPr/>
          <p:nvPr/>
        </p:nvSpPr>
        <p:spPr>
          <a:xfrm flipH="1" flipV="1">
            <a:off x="4560987" y="3147016"/>
            <a:ext cx="228917" cy="19431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Content Placeholder 4">
            <a:extLst>
              <a:ext uri="{FF2B5EF4-FFF2-40B4-BE49-F238E27FC236}">
                <a16:creationId xmlns:a16="http://schemas.microsoft.com/office/drawing/2014/main" id="{DF1DD593-2D0F-4115-B612-5A316958D0D1}"/>
              </a:ext>
            </a:extLst>
          </p:cNvPr>
          <p:cNvSpPr txBox="1">
            <a:spLocks/>
          </p:cNvSpPr>
          <p:nvPr/>
        </p:nvSpPr>
        <p:spPr bwMode="auto">
          <a:xfrm>
            <a:off x="228600" y="908572"/>
            <a:ext cx="6144764" cy="8873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Once we have identified our preferred Celestial Bodies, we can take a minimum of 3 Sights. Generally, we take more just in case we misidentify a Star.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2" name="5-Point Star 23">
            <a:extLst>
              <a:ext uri="{FF2B5EF4-FFF2-40B4-BE49-F238E27FC236}">
                <a16:creationId xmlns:a16="http://schemas.microsoft.com/office/drawing/2014/main" id="{07C04F02-1DFF-403D-BF3F-4733555A6FD8}"/>
              </a:ext>
            </a:extLst>
          </p:cNvPr>
          <p:cNvSpPr/>
          <p:nvPr/>
        </p:nvSpPr>
        <p:spPr>
          <a:xfrm>
            <a:off x="7774391" y="3032716"/>
            <a:ext cx="228600" cy="228600"/>
          </a:xfrm>
          <a:prstGeom prst="star5">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3" name="Straight Connector 32">
            <a:extLst>
              <a:ext uri="{FF2B5EF4-FFF2-40B4-BE49-F238E27FC236}">
                <a16:creationId xmlns:a16="http://schemas.microsoft.com/office/drawing/2014/main" id="{156B111F-0B68-46F1-B38A-D3668701978C}"/>
              </a:ext>
            </a:extLst>
          </p:cNvPr>
          <p:cNvCxnSpPr/>
          <p:nvPr/>
        </p:nvCxnSpPr>
        <p:spPr>
          <a:xfrm flipV="1">
            <a:off x="6402971" y="3192736"/>
            <a:ext cx="1465256" cy="936309"/>
          </a:xfrm>
          <a:prstGeom prst="line">
            <a:avLst/>
          </a:prstGeom>
          <a:ln w="19050">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34" name="Freeform 25">
            <a:extLst>
              <a:ext uri="{FF2B5EF4-FFF2-40B4-BE49-F238E27FC236}">
                <a16:creationId xmlns:a16="http://schemas.microsoft.com/office/drawing/2014/main" id="{F18BD687-EA7B-432F-BAB3-998D6692FC6D}"/>
              </a:ext>
            </a:extLst>
          </p:cNvPr>
          <p:cNvSpPr/>
          <p:nvPr/>
        </p:nvSpPr>
        <p:spPr>
          <a:xfrm>
            <a:off x="4457362" y="2829702"/>
            <a:ext cx="3525165" cy="3047072"/>
          </a:xfrm>
          <a:custGeom>
            <a:avLst/>
            <a:gdLst>
              <a:gd name="connsiteX0" fmla="*/ 1338943 w 3182265"/>
              <a:gd name="connsiteY0" fmla="*/ 3629 h 2750677"/>
              <a:gd name="connsiteX1" fmla="*/ 1048657 w 3182265"/>
              <a:gd name="connsiteY1" fmla="*/ 7257 h 2750677"/>
              <a:gd name="connsiteX2" fmla="*/ 707572 w 3182265"/>
              <a:gd name="connsiteY2" fmla="*/ 68943 h 2750677"/>
              <a:gd name="connsiteX3" fmla="*/ 428172 w 3182265"/>
              <a:gd name="connsiteY3" fmla="*/ 206829 h 2750677"/>
              <a:gd name="connsiteX4" fmla="*/ 224972 w 3182265"/>
              <a:gd name="connsiteY4" fmla="*/ 391886 h 2750677"/>
              <a:gd name="connsiteX5" fmla="*/ 61686 w 3182265"/>
              <a:gd name="connsiteY5" fmla="*/ 664029 h 2750677"/>
              <a:gd name="connsiteX6" fmla="*/ 0 w 3182265"/>
              <a:gd name="connsiteY6" fmla="*/ 1019629 h 2750677"/>
              <a:gd name="connsiteX7" fmla="*/ 61686 w 3182265"/>
              <a:gd name="connsiteY7" fmla="*/ 1407886 h 2750677"/>
              <a:gd name="connsiteX8" fmla="*/ 279400 w 3182265"/>
              <a:gd name="connsiteY8" fmla="*/ 1821543 h 2750677"/>
              <a:gd name="connsiteX9" fmla="*/ 584200 w 3182265"/>
              <a:gd name="connsiteY9" fmla="*/ 2169886 h 2750677"/>
              <a:gd name="connsiteX10" fmla="*/ 1074057 w 3182265"/>
              <a:gd name="connsiteY10" fmla="*/ 2510972 h 2750677"/>
              <a:gd name="connsiteX11" fmla="*/ 1538514 w 3182265"/>
              <a:gd name="connsiteY11" fmla="*/ 2685143 h 2750677"/>
              <a:gd name="connsiteX12" fmla="*/ 2061029 w 3182265"/>
              <a:gd name="connsiteY12" fmla="*/ 2750457 h 2750677"/>
              <a:gd name="connsiteX13" fmla="*/ 2500086 w 3182265"/>
              <a:gd name="connsiteY13" fmla="*/ 2667000 h 2750677"/>
              <a:gd name="connsiteX14" fmla="*/ 2906486 w 3182265"/>
              <a:gd name="connsiteY14" fmla="*/ 2420257 h 2750677"/>
              <a:gd name="connsiteX15" fmla="*/ 3095172 w 3182265"/>
              <a:gd name="connsiteY15" fmla="*/ 2140857 h 2750677"/>
              <a:gd name="connsiteX16" fmla="*/ 3182257 w 3182265"/>
              <a:gd name="connsiteY16" fmla="*/ 1734457 h 2750677"/>
              <a:gd name="connsiteX17" fmla="*/ 3098800 w 3182265"/>
              <a:gd name="connsiteY17" fmla="*/ 1291772 h 2750677"/>
              <a:gd name="connsiteX18" fmla="*/ 2866572 w 3182265"/>
              <a:gd name="connsiteY18" fmla="*/ 870857 h 2750677"/>
              <a:gd name="connsiteX19" fmla="*/ 2569029 w 3182265"/>
              <a:gd name="connsiteY19" fmla="*/ 547914 h 2750677"/>
              <a:gd name="connsiteX20" fmla="*/ 2209800 w 3182265"/>
              <a:gd name="connsiteY20" fmla="*/ 290286 h 2750677"/>
              <a:gd name="connsiteX21" fmla="*/ 1984829 w 3182265"/>
              <a:gd name="connsiteY21" fmla="*/ 166914 h 275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82265" h="2750677">
                <a:moveTo>
                  <a:pt x="1338943" y="3629"/>
                </a:moveTo>
                <a:cubicBezTo>
                  <a:pt x="1246414" y="0"/>
                  <a:pt x="1153885" y="-3629"/>
                  <a:pt x="1048657" y="7257"/>
                </a:cubicBezTo>
                <a:cubicBezTo>
                  <a:pt x="943428" y="18143"/>
                  <a:pt x="810986" y="35681"/>
                  <a:pt x="707572" y="68943"/>
                </a:cubicBezTo>
                <a:cubicBezTo>
                  <a:pt x="604158" y="102205"/>
                  <a:pt x="508605" y="153005"/>
                  <a:pt x="428172" y="206829"/>
                </a:cubicBezTo>
                <a:cubicBezTo>
                  <a:pt x="347739" y="260653"/>
                  <a:pt x="286053" y="315686"/>
                  <a:pt x="224972" y="391886"/>
                </a:cubicBezTo>
                <a:cubicBezTo>
                  <a:pt x="163891" y="468086"/>
                  <a:pt x="99181" y="559405"/>
                  <a:pt x="61686" y="664029"/>
                </a:cubicBezTo>
                <a:cubicBezTo>
                  <a:pt x="24191" y="768653"/>
                  <a:pt x="0" y="895653"/>
                  <a:pt x="0" y="1019629"/>
                </a:cubicBezTo>
                <a:cubicBezTo>
                  <a:pt x="0" y="1143605"/>
                  <a:pt x="15119" y="1274234"/>
                  <a:pt x="61686" y="1407886"/>
                </a:cubicBezTo>
                <a:cubicBezTo>
                  <a:pt x="108253" y="1541538"/>
                  <a:pt x="192314" y="1694543"/>
                  <a:pt x="279400" y="1821543"/>
                </a:cubicBezTo>
                <a:cubicBezTo>
                  <a:pt x="366486" y="1948543"/>
                  <a:pt x="451757" y="2054981"/>
                  <a:pt x="584200" y="2169886"/>
                </a:cubicBezTo>
                <a:cubicBezTo>
                  <a:pt x="716643" y="2284791"/>
                  <a:pt x="915005" y="2425096"/>
                  <a:pt x="1074057" y="2510972"/>
                </a:cubicBezTo>
                <a:cubicBezTo>
                  <a:pt x="1233109" y="2596848"/>
                  <a:pt x="1374019" y="2645229"/>
                  <a:pt x="1538514" y="2685143"/>
                </a:cubicBezTo>
                <a:cubicBezTo>
                  <a:pt x="1703009" y="2725057"/>
                  <a:pt x="1900767" y="2753481"/>
                  <a:pt x="2061029" y="2750457"/>
                </a:cubicBezTo>
                <a:cubicBezTo>
                  <a:pt x="2221291" y="2747433"/>
                  <a:pt x="2359177" y="2722033"/>
                  <a:pt x="2500086" y="2667000"/>
                </a:cubicBezTo>
                <a:cubicBezTo>
                  <a:pt x="2640996" y="2611967"/>
                  <a:pt x="2807305" y="2507947"/>
                  <a:pt x="2906486" y="2420257"/>
                </a:cubicBezTo>
                <a:cubicBezTo>
                  <a:pt x="3005667" y="2332567"/>
                  <a:pt x="3049210" y="2255157"/>
                  <a:pt x="3095172" y="2140857"/>
                </a:cubicBezTo>
                <a:cubicBezTo>
                  <a:pt x="3141134" y="2026557"/>
                  <a:pt x="3181652" y="1875971"/>
                  <a:pt x="3182257" y="1734457"/>
                </a:cubicBezTo>
                <a:cubicBezTo>
                  <a:pt x="3182862" y="1592943"/>
                  <a:pt x="3151414" y="1435705"/>
                  <a:pt x="3098800" y="1291772"/>
                </a:cubicBezTo>
                <a:cubicBezTo>
                  <a:pt x="3046186" y="1147839"/>
                  <a:pt x="2954867" y="994833"/>
                  <a:pt x="2866572" y="870857"/>
                </a:cubicBezTo>
                <a:cubicBezTo>
                  <a:pt x="2778277" y="746881"/>
                  <a:pt x="2678491" y="644676"/>
                  <a:pt x="2569029" y="547914"/>
                </a:cubicBezTo>
                <a:cubicBezTo>
                  <a:pt x="2459567" y="451152"/>
                  <a:pt x="2307167" y="353786"/>
                  <a:pt x="2209800" y="290286"/>
                </a:cubicBezTo>
                <a:cubicBezTo>
                  <a:pt x="2112433" y="226786"/>
                  <a:pt x="2048631" y="196850"/>
                  <a:pt x="1984829" y="166914"/>
                </a:cubicBezTo>
              </a:path>
            </a:pathLst>
          </a:cu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Freeform 30">
            <a:extLst>
              <a:ext uri="{FF2B5EF4-FFF2-40B4-BE49-F238E27FC236}">
                <a16:creationId xmlns:a16="http://schemas.microsoft.com/office/drawing/2014/main" id="{BBE24DA2-776B-4C06-936B-44E2261FC237}"/>
              </a:ext>
            </a:extLst>
          </p:cNvPr>
          <p:cNvSpPr/>
          <p:nvPr/>
        </p:nvSpPr>
        <p:spPr>
          <a:xfrm>
            <a:off x="3838765" y="3238456"/>
            <a:ext cx="2564206" cy="2216441"/>
          </a:xfrm>
          <a:custGeom>
            <a:avLst/>
            <a:gdLst>
              <a:gd name="connsiteX0" fmla="*/ 1338943 w 3182265"/>
              <a:gd name="connsiteY0" fmla="*/ 3629 h 2750677"/>
              <a:gd name="connsiteX1" fmla="*/ 1048657 w 3182265"/>
              <a:gd name="connsiteY1" fmla="*/ 7257 h 2750677"/>
              <a:gd name="connsiteX2" fmla="*/ 707572 w 3182265"/>
              <a:gd name="connsiteY2" fmla="*/ 68943 h 2750677"/>
              <a:gd name="connsiteX3" fmla="*/ 428172 w 3182265"/>
              <a:gd name="connsiteY3" fmla="*/ 206829 h 2750677"/>
              <a:gd name="connsiteX4" fmla="*/ 224972 w 3182265"/>
              <a:gd name="connsiteY4" fmla="*/ 391886 h 2750677"/>
              <a:gd name="connsiteX5" fmla="*/ 61686 w 3182265"/>
              <a:gd name="connsiteY5" fmla="*/ 664029 h 2750677"/>
              <a:gd name="connsiteX6" fmla="*/ 0 w 3182265"/>
              <a:gd name="connsiteY6" fmla="*/ 1019629 h 2750677"/>
              <a:gd name="connsiteX7" fmla="*/ 61686 w 3182265"/>
              <a:gd name="connsiteY7" fmla="*/ 1407886 h 2750677"/>
              <a:gd name="connsiteX8" fmla="*/ 279400 w 3182265"/>
              <a:gd name="connsiteY8" fmla="*/ 1821543 h 2750677"/>
              <a:gd name="connsiteX9" fmla="*/ 584200 w 3182265"/>
              <a:gd name="connsiteY9" fmla="*/ 2169886 h 2750677"/>
              <a:gd name="connsiteX10" fmla="*/ 1074057 w 3182265"/>
              <a:gd name="connsiteY10" fmla="*/ 2510972 h 2750677"/>
              <a:gd name="connsiteX11" fmla="*/ 1538514 w 3182265"/>
              <a:gd name="connsiteY11" fmla="*/ 2685143 h 2750677"/>
              <a:gd name="connsiteX12" fmla="*/ 2061029 w 3182265"/>
              <a:gd name="connsiteY12" fmla="*/ 2750457 h 2750677"/>
              <a:gd name="connsiteX13" fmla="*/ 2500086 w 3182265"/>
              <a:gd name="connsiteY13" fmla="*/ 2667000 h 2750677"/>
              <a:gd name="connsiteX14" fmla="*/ 2906486 w 3182265"/>
              <a:gd name="connsiteY14" fmla="*/ 2420257 h 2750677"/>
              <a:gd name="connsiteX15" fmla="*/ 3095172 w 3182265"/>
              <a:gd name="connsiteY15" fmla="*/ 2140857 h 2750677"/>
              <a:gd name="connsiteX16" fmla="*/ 3182257 w 3182265"/>
              <a:gd name="connsiteY16" fmla="*/ 1734457 h 2750677"/>
              <a:gd name="connsiteX17" fmla="*/ 3098800 w 3182265"/>
              <a:gd name="connsiteY17" fmla="*/ 1291772 h 2750677"/>
              <a:gd name="connsiteX18" fmla="*/ 2866572 w 3182265"/>
              <a:gd name="connsiteY18" fmla="*/ 870857 h 2750677"/>
              <a:gd name="connsiteX19" fmla="*/ 2569029 w 3182265"/>
              <a:gd name="connsiteY19" fmla="*/ 547914 h 2750677"/>
              <a:gd name="connsiteX20" fmla="*/ 2209800 w 3182265"/>
              <a:gd name="connsiteY20" fmla="*/ 290286 h 2750677"/>
              <a:gd name="connsiteX21" fmla="*/ 1984829 w 3182265"/>
              <a:gd name="connsiteY21" fmla="*/ 166914 h 275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82265" h="2750677">
                <a:moveTo>
                  <a:pt x="1338943" y="3629"/>
                </a:moveTo>
                <a:cubicBezTo>
                  <a:pt x="1246414" y="0"/>
                  <a:pt x="1153885" y="-3629"/>
                  <a:pt x="1048657" y="7257"/>
                </a:cubicBezTo>
                <a:cubicBezTo>
                  <a:pt x="943428" y="18143"/>
                  <a:pt x="810986" y="35681"/>
                  <a:pt x="707572" y="68943"/>
                </a:cubicBezTo>
                <a:cubicBezTo>
                  <a:pt x="604158" y="102205"/>
                  <a:pt x="508605" y="153005"/>
                  <a:pt x="428172" y="206829"/>
                </a:cubicBezTo>
                <a:cubicBezTo>
                  <a:pt x="347739" y="260653"/>
                  <a:pt x="286053" y="315686"/>
                  <a:pt x="224972" y="391886"/>
                </a:cubicBezTo>
                <a:cubicBezTo>
                  <a:pt x="163891" y="468086"/>
                  <a:pt x="99181" y="559405"/>
                  <a:pt x="61686" y="664029"/>
                </a:cubicBezTo>
                <a:cubicBezTo>
                  <a:pt x="24191" y="768653"/>
                  <a:pt x="0" y="895653"/>
                  <a:pt x="0" y="1019629"/>
                </a:cubicBezTo>
                <a:cubicBezTo>
                  <a:pt x="0" y="1143605"/>
                  <a:pt x="15119" y="1274234"/>
                  <a:pt x="61686" y="1407886"/>
                </a:cubicBezTo>
                <a:cubicBezTo>
                  <a:pt x="108253" y="1541538"/>
                  <a:pt x="192314" y="1694543"/>
                  <a:pt x="279400" y="1821543"/>
                </a:cubicBezTo>
                <a:cubicBezTo>
                  <a:pt x="366486" y="1948543"/>
                  <a:pt x="451757" y="2054981"/>
                  <a:pt x="584200" y="2169886"/>
                </a:cubicBezTo>
                <a:cubicBezTo>
                  <a:pt x="716643" y="2284791"/>
                  <a:pt x="915005" y="2425096"/>
                  <a:pt x="1074057" y="2510972"/>
                </a:cubicBezTo>
                <a:cubicBezTo>
                  <a:pt x="1233109" y="2596848"/>
                  <a:pt x="1374019" y="2645229"/>
                  <a:pt x="1538514" y="2685143"/>
                </a:cubicBezTo>
                <a:cubicBezTo>
                  <a:pt x="1703009" y="2725057"/>
                  <a:pt x="1900767" y="2753481"/>
                  <a:pt x="2061029" y="2750457"/>
                </a:cubicBezTo>
                <a:cubicBezTo>
                  <a:pt x="2221291" y="2747433"/>
                  <a:pt x="2359177" y="2722033"/>
                  <a:pt x="2500086" y="2667000"/>
                </a:cubicBezTo>
                <a:cubicBezTo>
                  <a:pt x="2640996" y="2611967"/>
                  <a:pt x="2807305" y="2507947"/>
                  <a:pt x="2906486" y="2420257"/>
                </a:cubicBezTo>
                <a:cubicBezTo>
                  <a:pt x="3005667" y="2332567"/>
                  <a:pt x="3049210" y="2255157"/>
                  <a:pt x="3095172" y="2140857"/>
                </a:cubicBezTo>
                <a:cubicBezTo>
                  <a:pt x="3141134" y="2026557"/>
                  <a:pt x="3181652" y="1875971"/>
                  <a:pt x="3182257" y="1734457"/>
                </a:cubicBezTo>
                <a:cubicBezTo>
                  <a:pt x="3182862" y="1592943"/>
                  <a:pt x="3151414" y="1435705"/>
                  <a:pt x="3098800" y="1291772"/>
                </a:cubicBezTo>
                <a:cubicBezTo>
                  <a:pt x="3046186" y="1147839"/>
                  <a:pt x="2954867" y="994833"/>
                  <a:pt x="2866572" y="870857"/>
                </a:cubicBezTo>
                <a:cubicBezTo>
                  <a:pt x="2778277" y="746881"/>
                  <a:pt x="2678491" y="644676"/>
                  <a:pt x="2569029" y="547914"/>
                </a:cubicBezTo>
                <a:cubicBezTo>
                  <a:pt x="2459567" y="451152"/>
                  <a:pt x="2307167" y="353786"/>
                  <a:pt x="2209800" y="290286"/>
                </a:cubicBezTo>
                <a:cubicBezTo>
                  <a:pt x="2112433" y="226786"/>
                  <a:pt x="2048631" y="196850"/>
                  <a:pt x="1984829" y="166914"/>
                </a:cubicBezTo>
              </a:path>
            </a:pathLst>
          </a:cu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a:extLst>
              <a:ext uri="{FF2B5EF4-FFF2-40B4-BE49-F238E27FC236}">
                <a16:creationId xmlns:a16="http://schemas.microsoft.com/office/drawing/2014/main" id="{C79A11A0-4FF6-45CC-B93E-6E1CC2DAF484}"/>
              </a:ext>
            </a:extLst>
          </p:cNvPr>
          <p:cNvSpPr/>
          <p:nvPr/>
        </p:nvSpPr>
        <p:spPr>
          <a:xfrm>
            <a:off x="6340094" y="4097607"/>
            <a:ext cx="62877" cy="628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5-Point Star 32">
            <a:extLst>
              <a:ext uri="{FF2B5EF4-FFF2-40B4-BE49-F238E27FC236}">
                <a16:creationId xmlns:a16="http://schemas.microsoft.com/office/drawing/2014/main" id="{213DB39C-7496-4075-ADA8-10134A116D55}"/>
              </a:ext>
            </a:extLst>
          </p:cNvPr>
          <p:cNvSpPr/>
          <p:nvPr/>
        </p:nvSpPr>
        <p:spPr>
          <a:xfrm>
            <a:off x="5934194" y="3365050"/>
            <a:ext cx="228600" cy="228600"/>
          </a:xfrm>
          <a:prstGeom prst="star5">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8" name="Straight Connector 37">
            <a:extLst>
              <a:ext uri="{FF2B5EF4-FFF2-40B4-BE49-F238E27FC236}">
                <a16:creationId xmlns:a16="http://schemas.microsoft.com/office/drawing/2014/main" id="{1CE5B822-2271-44F0-B2DE-500D9CCAA632}"/>
              </a:ext>
            </a:extLst>
          </p:cNvPr>
          <p:cNvCxnSpPr>
            <a:stCxn id="39" idx="6"/>
          </p:cNvCxnSpPr>
          <p:nvPr/>
        </p:nvCxnSpPr>
        <p:spPr>
          <a:xfrm flipV="1">
            <a:off x="5143727" y="3533290"/>
            <a:ext cx="916081" cy="694610"/>
          </a:xfrm>
          <a:prstGeom prst="line">
            <a:avLst/>
          </a:prstGeom>
          <a:ln w="19050">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CB0FEDE-366C-4280-8741-6F36BD478977}"/>
              </a:ext>
            </a:extLst>
          </p:cNvPr>
          <p:cNvSpPr/>
          <p:nvPr/>
        </p:nvSpPr>
        <p:spPr>
          <a:xfrm>
            <a:off x="5098008" y="4205040"/>
            <a:ext cx="45719" cy="4571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TextBox 39">
            <a:extLst>
              <a:ext uri="{FF2B5EF4-FFF2-40B4-BE49-F238E27FC236}">
                <a16:creationId xmlns:a16="http://schemas.microsoft.com/office/drawing/2014/main" id="{BBB837B9-715D-4ACF-AAA5-8EFC128E7E41}"/>
              </a:ext>
            </a:extLst>
          </p:cNvPr>
          <p:cNvSpPr txBox="1"/>
          <p:nvPr/>
        </p:nvSpPr>
        <p:spPr>
          <a:xfrm>
            <a:off x="6334383" y="3008070"/>
            <a:ext cx="6432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GP1</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41" name="TextBox 40">
            <a:extLst>
              <a:ext uri="{FF2B5EF4-FFF2-40B4-BE49-F238E27FC236}">
                <a16:creationId xmlns:a16="http://schemas.microsoft.com/office/drawing/2014/main" id="{72E250D0-2EC8-4267-9FD5-FA00C6C9F428}"/>
              </a:ext>
            </a:extLst>
          </p:cNvPr>
          <p:cNvSpPr txBox="1"/>
          <p:nvPr/>
        </p:nvSpPr>
        <p:spPr>
          <a:xfrm>
            <a:off x="6167465" y="4168572"/>
            <a:ext cx="6432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GP2</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42" name="TextBox 41">
            <a:extLst>
              <a:ext uri="{FF2B5EF4-FFF2-40B4-BE49-F238E27FC236}">
                <a16:creationId xmlns:a16="http://schemas.microsoft.com/office/drawing/2014/main" id="{9AEB0CEB-7C5D-4B6E-B556-540C1C21492D}"/>
              </a:ext>
            </a:extLst>
          </p:cNvPr>
          <p:cNvSpPr txBox="1"/>
          <p:nvPr/>
        </p:nvSpPr>
        <p:spPr>
          <a:xfrm>
            <a:off x="4691601" y="4236464"/>
            <a:ext cx="6432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GP3</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cxnSp>
        <p:nvCxnSpPr>
          <p:cNvPr id="43" name="Straight Arrow Connector 42">
            <a:extLst>
              <a:ext uri="{FF2B5EF4-FFF2-40B4-BE49-F238E27FC236}">
                <a16:creationId xmlns:a16="http://schemas.microsoft.com/office/drawing/2014/main" id="{11CC368B-5809-467B-B8CF-1874AD04449C}"/>
              </a:ext>
            </a:extLst>
          </p:cNvPr>
          <p:cNvCxnSpPr/>
          <p:nvPr/>
        </p:nvCxnSpPr>
        <p:spPr>
          <a:xfrm>
            <a:off x="3929602" y="2382487"/>
            <a:ext cx="716280" cy="833109"/>
          </a:xfrm>
          <a:prstGeom prst="straightConnector1">
            <a:avLst/>
          </a:prstGeom>
          <a:ln w="9525">
            <a:solidFill>
              <a:srgbClr val="FFFF00"/>
            </a:solidFill>
            <a:prstDash val="sysDash"/>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24FFA3F2-F1A3-4B3A-84C9-90903CB25E6C}"/>
              </a:ext>
            </a:extLst>
          </p:cNvPr>
          <p:cNvSpPr/>
          <p:nvPr/>
        </p:nvSpPr>
        <p:spPr>
          <a:xfrm>
            <a:off x="1731244" y="2130653"/>
            <a:ext cx="217668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A 3-point </a:t>
            </a:r>
            <a:r>
              <a:rPr kumimoji="0" lang="en-US" sz="1800" b="1" i="1" u="sng" strike="noStrike" kern="1200" cap="none" spc="0" normalizeH="0" baseline="0" noProof="0" dirty="0">
                <a:ln>
                  <a:noFill/>
                </a:ln>
                <a:solidFill>
                  <a:prstClr val="black"/>
                </a:solidFill>
                <a:effectLst/>
                <a:uLnTx/>
                <a:uFillTx/>
                <a:latin typeface="Calibri"/>
                <a:ea typeface="+mn-ea"/>
                <a:cs typeface="+mn-cs"/>
              </a:rPr>
              <a:t>visual</a:t>
            </a:r>
            <a:r>
              <a:rPr kumimoji="0" lang="en-US" sz="1800" b="1" i="0" u="none" strike="noStrike" kern="1200" cap="none" spc="0" normalizeH="0" baseline="0" noProof="0" dirty="0">
                <a:ln>
                  <a:noFill/>
                </a:ln>
                <a:solidFill>
                  <a:prstClr val="black"/>
                </a:solidFill>
                <a:effectLst/>
                <a:uLnTx/>
                <a:uFillTx/>
                <a:latin typeface="Calibri"/>
                <a:ea typeface="+mn-ea"/>
                <a:cs typeface="+mn-cs"/>
              </a:rPr>
              <a:t> fix</a:t>
            </a:r>
          </a:p>
        </p:txBody>
      </p:sp>
    </p:spTree>
    <p:extLst>
      <p:ext uri="{BB962C8B-B14F-4D97-AF65-F5344CB8AC3E}">
        <p14:creationId xmlns:p14="http://schemas.microsoft.com/office/powerpoint/2010/main" val="296057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22" presetClass="entr" presetSubtype="1"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heel(1)">
                                      <p:cBhvr>
                                        <p:cTn id="22" dur="20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22" presetClass="entr" presetSubtype="1"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up)">
                                      <p:cBhvr>
                                        <p:cTn id="30" dur="5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heel(1)">
                                      <p:cBhvr>
                                        <p:cTn id="36" dur="20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21" presetClass="entr" presetSubtype="1"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heel(1)">
                                      <p:cBhvr>
                                        <p:cTn id="44" dur="2000"/>
                                        <p:tgtEl>
                                          <p:spTgt spid="35"/>
                                        </p:tgtEl>
                                      </p:cBhvr>
                                    </p:animEffect>
                                  </p:childTnLst>
                                </p:cTn>
                              </p:par>
                              <p:par>
                                <p:cTn id="45" presetID="22" presetClass="entr" presetSubtype="1"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up)">
                                      <p:cBhvr>
                                        <p:cTn id="47" dur="500"/>
                                        <p:tgtEl>
                                          <p:spTgt spid="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6"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down)">
                                      <p:cBhvr>
                                        <p:cTn id="71" dur="580">
                                          <p:stCondLst>
                                            <p:cond delay="0"/>
                                          </p:stCondLst>
                                        </p:cTn>
                                        <p:tgtEl>
                                          <p:spTgt spid="30"/>
                                        </p:tgtEl>
                                      </p:cBhvr>
                                    </p:animEffect>
                                    <p:anim calcmode="lin" valueType="num">
                                      <p:cBhvr>
                                        <p:cTn id="72"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77" dur="26">
                                          <p:stCondLst>
                                            <p:cond delay="650"/>
                                          </p:stCondLst>
                                        </p:cTn>
                                        <p:tgtEl>
                                          <p:spTgt spid="30"/>
                                        </p:tgtEl>
                                      </p:cBhvr>
                                      <p:to x="100000" y="60000"/>
                                    </p:animScale>
                                    <p:animScale>
                                      <p:cBhvr>
                                        <p:cTn id="78" dur="166" decel="50000">
                                          <p:stCondLst>
                                            <p:cond delay="676"/>
                                          </p:stCondLst>
                                        </p:cTn>
                                        <p:tgtEl>
                                          <p:spTgt spid="30"/>
                                        </p:tgtEl>
                                      </p:cBhvr>
                                      <p:to x="100000" y="100000"/>
                                    </p:animScale>
                                    <p:animScale>
                                      <p:cBhvr>
                                        <p:cTn id="79" dur="26">
                                          <p:stCondLst>
                                            <p:cond delay="1312"/>
                                          </p:stCondLst>
                                        </p:cTn>
                                        <p:tgtEl>
                                          <p:spTgt spid="30"/>
                                        </p:tgtEl>
                                      </p:cBhvr>
                                      <p:to x="100000" y="80000"/>
                                    </p:animScale>
                                    <p:animScale>
                                      <p:cBhvr>
                                        <p:cTn id="80" dur="166" decel="50000">
                                          <p:stCondLst>
                                            <p:cond delay="1338"/>
                                          </p:stCondLst>
                                        </p:cTn>
                                        <p:tgtEl>
                                          <p:spTgt spid="30"/>
                                        </p:tgtEl>
                                      </p:cBhvr>
                                      <p:to x="100000" y="100000"/>
                                    </p:animScale>
                                    <p:animScale>
                                      <p:cBhvr>
                                        <p:cTn id="81" dur="26">
                                          <p:stCondLst>
                                            <p:cond delay="1642"/>
                                          </p:stCondLst>
                                        </p:cTn>
                                        <p:tgtEl>
                                          <p:spTgt spid="30"/>
                                        </p:tgtEl>
                                      </p:cBhvr>
                                      <p:to x="100000" y="90000"/>
                                    </p:animScale>
                                    <p:animScale>
                                      <p:cBhvr>
                                        <p:cTn id="82" dur="166" decel="50000">
                                          <p:stCondLst>
                                            <p:cond delay="1668"/>
                                          </p:stCondLst>
                                        </p:cTn>
                                        <p:tgtEl>
                                          <p:spTgt spid="30"/>
                                        </p:tgtEl>
                                      </p:cBhvr>
                                      <p:to x="100000" y="100000"/>
                                    </p:animScale>
                                    <p:animScale>
                                      <p:cBhvr>
                                        <p:cTn id="83" dur="26">
                                          <p:stCondLst>
                                            <p:cond delay="1808"/>
                                          </p:stCondLst>
                                        </p:cTn>
                                        <p:tgtEl>
                                          <p:spTgt spid="30"/>
                                        </p:tgtEl>
                                      </p:cBhvr>
                                      <p:to x="100000" y="95000"/>
                                    </p:animScale>
                                    <p:animScale>
                                      <p:cBhvr>
                                        <p:cTn id="84" dur="166" decel="50000">
                                          <p:stCondLst>
                                            <p:cond delay="1834"/>
                                          </p:stCondLst>
                                        </p:cTn>
                                        <p:tgtEl>
                                          <p:spTgt spid="3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29" grpId="0" animBg="1"/>
      <p:bldP spid="30" grpId="0" animBg="1"/>
      <p:bldP spid="31" grpId="0"/>
      <p:bldP spid="32" grpId="0" animBg="1"/>
      <p:bldP spid="34" grpId="0" animBg="1"/>
      <p:bldP spid="35" grpId="0" animBg="1"/>
      <p:bldP spid="36" grpId="0" animBg="1"/>
      <p:bldP spid="37" grpId="0" animBg="1"/>
      <p:bldP spid="39" grpId="0" animBg="1"/>
      <p:bldP spid="40" grpId="0"/>
      <p:bldP spid="41" grpId="0"/>
      <p:bldP spid="42" grpId="0"/>
      <p:bldP spid="44"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4EBD17A-C64B-4E6D-AF2D-6279A285AD8F}"/>
              </a:ext>
            </a:extLst>
          </p:cNvPr>
          <p:cNvPicPr>
            <a:picLocks noChangeAspect="1"/>
          </p:cNvPicPr>
          <p:nvPr/>
        </p:nvPicPr>
        <p:blipFill rotWithShape="1">
          <a:blip r:embed="rId3"/>
          <a:srcRect l="15000" t="9473" r="27500" b="6248"/>
          <a:stretch/>
        </p:blipFill>
        <p:spPr>
          <a:xfrm>
            <a:off x="418306" y="81250"/>
            <a:ext cx="8305800" cy="6847901"/>
          </a:xfrm>
          <a:prstGeom prst="rect">
            <a:avLst/>
          </a:prstGeom>
        </p:spPr>
      </p:pic>
      <p:sp>
        <p:nvSpPr>
          <p:cNvPr id="46" name="Content Placeholder 4">
            <a:extLst>
              <a:ext uri="{FF2B5EF4-FFF2-40B4-BE49-F238E27FC236}">
                <a16:creationId xmlns:a16="http://schemas.microsoft.com/office/drawing/2014/main" id="{CF740867-BE26-4864-BAFB-7916E80288FF}"/>
              </a:ext>
            </a:extLst>
          </p:cNvPr>
          <p:cNvSpPr txBox="1">
            <a:spLocks/>
          </p:cNvSpPr>
          <p:nvPr/>
        </p:nvSpPr>
        <p:spPr bwMode="auto">
          <a:xfrm>
            <a:off x="511008" y="957944"/>
            <a:ext cx="5743677" cy="1259645"/>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Based on an earlier fix, we have used STELLA to predict our Assumed Position (Dead Reckon) to get the predicted Height Calculated (Altitude) and Azimuth (True Bearing) of 3 Celestial Bodies on 26 May 2021 at 23:59Z.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45" name="Picture 2">
            <a:extLst>
              <a:ext uri="{FF2B5EF4-FFF2-40B4-BE49-F238E27FC236}">
                <a16:creationId xmlns:a16="http://schemas.microsoft.com/office/drawing/2014/main" id="{2E6DB18C-48B2-46DC-B879-19F195A8C5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175" t="16547" r="21223" b="19674"/>
          <a:stretch/>
        </p:blipFill>
        <p:spPr bwMode="auto">
          <a:xfrm>
            <a:off x="590345" y="30297"/>
            <a:ext cx="8153400" cy="68277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7" name="Content Placeholder 4">
            <a:extLst>
              <a:ext uri="{FF2B5EF4-FFF2-40B4-BE49-F238E27FC236}">
                <a16:creationId xmlns:a16="http://schemas.microsoft.com/office/drawing/2014/main" id="{9FE22CB5-D01C-4936-99A6-1172DC59F2D7}"/>
              </a:ext>
            </a:extLst>
          </p:cNvPr>
          <p:cNvSpPr txBox="1">
            <a:spLocks/>
          </p:cNvSpPr>
          <p:nvPr/>
        </p:nvSpPr>
        <p:spPr bwMode="auto">
          <a:xfrm>
            <a:off x="1880594" y="123740"/>
            <a:ext cx="6442840" cy="38404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Using a MOBOARD, plot our AP as being at the center of the Board.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 name="Oval 5">
            <a:extLst>
              <a:ext uri="{FF2B5EF4-FFF2-40B4-BE49-F238E27FC236}">
                <a16:creationId xmlns:a16="http://schemas.microsoft.com/office/drawing/2014/main" id="{70D09C15-5C1B-4E73-AE4C-840479CBDE13}"/>
              </a:ext>
            </a:extLst>
          </p:cNvPr>
          <p:cNvSpPr/>
          <p:nvPr/>
        </p:nvSpPr>
        <p:spPr>
          <a:xfrm>
            <a:off x="5229329" y="3461324"/>
            <a:ext cx="76200" cy="1102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Content Placeholder 4">
            <a:extLst>
              <a:ext uri="{FF2B5EF4-FFF2-40B4-BE49-F238E27FC236}">
                <a16:creationId xmlns:a16="http://schemas.microsoft.com/office/drawing/2014/main" id="{1BB66059-1CF2-4F1D-96E3-586890DD94D8}"/>
              </a:ext>
            </a:extLst>
          </p:cNvPr>
          <p:cNvSpPr txBox="1">
            <a:spLocks/>
          </p:cNvSpPr>
          <p:nvPr/>
        </p:nvSpPr>
        <p:spPr bwMode="auto">
          <a:xfrm>
            <a:off x="5342749" y="3174937"/>
            <a:ext cx="506906" cy="38404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0" name="Content Placeholder 4">
            <a:extLst>
              <a:ext uri="{FF2B5EF4-FFF2-40B4-BE49-F238E27FC236}">
                <a16:creationId xmlns:a16="http://schemas.microsoft.com/office/drawing/2014/main" id="{DC6D06D7-E4A3-437C-8746-A3AFEF2C016B}"/>
              </a:ext>
            </a:extLst>
          </p:cNvPr>
          <p:cNvSpPr txBox="1">
            <a:spLocks/>
          </p:cNvSpPr>
          <p:nvPr/>
        </p:nvSpPr>
        <p:spPr bwMode="auto">
          <a:xfrm>
            <a:off x="2934094" y="507762"/>
            <a:ext cx="4590469" cy="38404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As a scale, each circle is equivalent to 300nm.</a:t>
            </a:r>
          </a:p>
        </p:txBody>
      </p:sp>
      <p:sp>
        <p:nvSpPr>
          <p:cNvPr id="51" name="Content Placeholder 4">
            <a:extLst>
              <a:ext uri="{FF2B5EF4-FFF2-40B4-BE49-F238E27FC236}">
                <a16:creationId xmlns:a16="http://schemas.microsoft.com/office/drawing/2014/main" id="{E02C3280-91DF-49B2-BDFD-905A8DA153AF}"/>
              </a:ext>
            </a:extLst>
          </p:cNvPr>
          <p:cNvSpPr txBox="1">
            <a:spLocks/>
          </p:cNvSpPr>
          <p:nvPr/>
        </p:nvSpPr>
        <p:spPr bwMode="auto">
          <a:xfrm>
            <a:off x="1132591" y="6179552"/>
            <a:ext cx="864909" cy="38404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300nm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2" name="Content Placeholder 4">
            <a:extLst>
              <a:ext uri="{FF2B5EF4-FFF2-40B4-BE49-F238E27FC236}">
                <a16:creationId xmlns:a16="http://schemas.microsoft.com/office/drawing/2014/main" id="{D9C15E08-CAB7-4FCD-9E6F-B83ADB881100}"/>
              </a:ext>
            </a:extLst>
          </p:cNvPr>
          <p:cNvSpPr txBox="1">
            <a:spLocks/>
          </p:cNvSpPr>
          <p:nvPr/>
        </p:nvSpPr>
        <p:spPr bwMode="auto">
          <a:xfrm>
            <a:off x="1143000" y="5895289"/>
            <a:ext cx="864909" cy="38404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600nm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3" name="Content Placeholder 4">
            <a:extLst>
              <a:ext uri="{FF2B5EF4-FFF2-40B4-BE49-F238E27FC236}">
                <a16:creationId xmlns:a16="http://schemas.microsoft.com/office/drawing/2014/main" id="{A5D2FE5D-FEE7-4975-9400-23991AEBE305}"/>
              </a:ext>
            </a:extLst>
          </p:cNvPr>
          <p:cNvSpPr txBox="1">
            <a:spLocks/>
          </p:cNvSpPr>
          <p:nvPr/>
        </p:nvSpPr>
        <p:spPr bwMode="auto">
          <a:xfrm>
            <a:off x="1149677" y="5553647"/>
            <a:ext cx="864909" cy="38404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900nm</a:t>
            </a:r>
          </a:p>
        </p:txBody>
      </p:sp>
      <p:sp>
        <p:nvSpPr>
          <p:cNvPr id="54" name="Content Placeholder 4">
            <a:extLst>
              <a:ext uri="{FF2B5EF4-FFF2-40B4-BE49-F238E27FC236}">
                <a16:creationId xmlns:a16="http://schemas.microsoft.com/office/drawing/2014/main" id="{3379547F-7DC8-439A-9217-60FAABA6AC8A}"/>
              </a:ext>
            </a:extLst>
          </p:cNvPr>
          <p:cNvSpPr txBox="1">
            <a:spLocks/>
          </p:cNvSpPr>
          <p:nvPr/>
        </p:nvSpPr>
        <p:spPr bwMode="auto">
          <a:xfrm>
            <a:off x="1143000" y="5226275"/>
            <a:ext cx="864909" cy="38404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1200nm</a:t>
            </a:r>
          </a:p>
        </p:txBody>
      </p:sp>
      <p:sp>
        <p:nvSpPr>
          <p:cNvPr id="55" name="Content Placeholder 4">
            <a:extLst>
              <a:ext uri="{FF2B5EF4-FFF2-40B4-BE49-F238E27FC236}">
                <a16:creationId xmlns:a16="http://schemas.microsoft.com/office/drawing/2014/main" id="{CA615412-B7FE-4181-B726-68460CB7828C}"/>
              </a:ext>
            </a:extLst>
          </p:cNvPr>
          <p:cNvSpPr txBox="1">
            <a:spLocks/>
          </p:cNvSpPr>
          <p:nvPr/>
        </p:nvSpPr>
        <p:spPr bwMode="auto">
          <a:xfrm>
            <a:off x="1156354" y="3968757"/>
            <a:ext cx="864909" cy="38404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2400nm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6" name="Content Placeholder 4">
            <a:extLst>
              <a:ext uri="{FF2B5EF4-FFF2-40B4-BE49-F238E27FC236}">
                <a16:creationId xmlns:a16="http://schemas.microsoft.com/office/drawing/2014/main" id="{D938FBFE-6BAE-46E1-AF77-CDB884CEFC17}"/>
              </a:ext>
            </a:extLst>
          </p:cNvPr>
          <p:cNvSpPr txBox="1">
            <a:spLocks/>
          </p:cNvSpPr>
          <p:nvPr/>
        </p:nvSpPr>
        <p:spPr bwMode="auto">
          <a:xfrm>
            <a:off x="1143000" y="4568840"/>
            <a:ext cx="864909" cy="38404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1800nm</a:t>
            </a:r>
          </a:p>
        </p:txBody>
      </p:sp>
      <p:sp>
        <p:nvSpPr>
          <p:cNvPr id="57" name="Content Placeholder 4">
            <a:extLst>
              <a:ext uri="{FF2B5EF4-FFF2-40B4-BE49-F238E27FC236}">
                <a16:creationId xmlns:a16="http://schemas.microsoft.com/office/drawing/2014/main" id="{0C69F559-24D3-4015-BFFE-2173905880B5}"/>
              </a:ext>
            </a:extLst>
          </p:cNvPr>
          <p:cNvSpPr txBox="1">
            <a:spLocks/>
          </p:cNvSpPr>
          <p:nvPr/>
        </p:nvSpPr>
        <p:spPr bwMode="auto">
          <a:xfrm>
            <a:off x="1149677" y="4917208"/>
            <a:ext cx="864909" cy="38404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1500nm</a:t>
            </a:r>
          </a:p>
        </p:txBody>
      </p:sp>
      <p:sp>
        <p:nvSpPr>
          <p:cNvPr id="58" name="Content Placeholder 4">
            <a:extLst>
              <a:ext uri="{FF2B5EF4-FFF2-40B4-BE49-F238E27FC236}">
                <a16:creationId xmlns:a16="http://schemas.microsoft.com/office/drawing/2014/main" id="{29C23E4E-0040-4816-A8B1-DA4E2E67EEC2}"/>
              </a:ext>
            </a:extLst>
          </p:cNvPr>
          <p:cNvSpPr txBox="1">
            <a:spLocks/>
          </p:cNvSpPr>
          <p:nvPr/>
        </p:nvSpPr>
        <p:spPr bwMode="auto">
          <a:xfrm>
            <a:off x="1149677" y="4252139"/>
            <a:ext cx="864909" cy="38404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2100nm</a:t>
            </a:r>
          </a:p>
        </p:txBody>
      </p:sp>
      <p:sp>
        <p:nvSpPr>
          <p:cNvPr id="59" name="Content Placeholder 4">
            <a:extLst>
              <a:ext uri="{FF2B5EF4-FFF2-40B4-BE49-F238E27FC236}">
                <a16:creationId xmlns:a16="http://schemas.microsoft.com/office/drawing/2014/main" id="{437A9F48-1C73-4C37-9D89-C6E861C62B24}"/>
              </a:ext>
            </a:extLst>
          </p:cNvPr>
          <p:cNvSpPr txBox="1">
            <a:spLocks/>
          </p:cNvSpPr>
          <p:nvPr/>
        </p:nvSpPr>
        <p:spPr bwMode="auto">
          <a:xfrm>
            <a:off x="1149284" y="3647982"/>
            <a:ext cx="865302" cy="38404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2700nm</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0" name="Content Placeholder 4">
            <a:extLst>
              <a:ext uri="{FF2B5EF4-FFF2-40B4-BE49-F238E27FC236}">
                <a16:creationId xmlns:a16="http://schemas.microsoft.com/office/drawing/2014/main" id="{78F2841B-0E26-4939-ACA8-A31048005EC3}"/>
              </a:ext>
            </a:extLst>
          </p:cNvPr>
          <p:cNvSpPr txBox="1">
            <a:spLocks/>
          </p:cNvSpPr>
          <p:nvPr/>
        </p:nvSpPr>
        <p:spPr bwMode="auto">
          <a:xfrm>
            <a:off x="1156354" y="3366961"/>
            <a:ext cx="901046" cy="38404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3000nm</a:t>
            </a:r>
          </a:p>
        </p:txBody>
      </p:sp>
      <p:sp>
        <p:nvSpPr>
          <p:cNvPr id="61" name="Content Placeholder 4">
            <a:extLst>
              <a:ext uri="{FF2B5EF4-FFF2-40B4-BE49-F238E27FC236}">
                <a16:creationId xmlns:a16="http://schemas.microsoft.com/office/drawing/2014/main" id="{021A9A2C-3C16-4A0A-A422-D881827411D7}"/>
              </a:ext>
            </a:extLst>
          </p:cNvPr>
          <p:cNvSpPr txBox="1">
            <a:spLocks/>
          </p:cNvSpPr>
          <p:nvPr/>
        </p:nvSpPr>
        <p:spPr bwMode="auto">
          <a:xfrm>
            <a:off x="2387231" y="2241082"/>
            <a:ext cx="1991229" cy="659094"/>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Pollux – HC = 42° / Azimuth 275°(T)</a:t>
            </a:r>
          </a:p>
        </p:txBody>
      </p:sp>
      <p:sp>
        <p:nvSpPr>
          <p:cNvPr id="62" name="Content Placeholder 4">
            <a:extLst>
              <a:ext uri="{FF2B5EF4-FFF2-40B4-BE49-F238E27FC236}">
                <a16:creationId xmlns:a16="http://schemas.microsoft.com/office/drawing/2014/main" id="{8BEAA985-2248-494A-960A-182B00CA6A35}"/>
              </a:ext>
            </a:extLst>
          </p:cNvPr>
          <p:cNvSpPr txBox="1">
            <a:spLocks/>
          </p:cNvSpPr>
          <p:nvPr/>
        </p:nvSpPr>
        <p:spPr bwMode="auto">
          <a:xfrm>
            <a:off x="2456526" y="3807623"/>
            <a:ext cx="1991229" cy="850900"/>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Distance of the GP from the AP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90-42 = 48° x 60nm</a:t>
            </a:r>
          </a:p>
        </p:txBody>
      </p:sp>
      <p:sp>
        <p:nvSpPr>
          <p:cNvPr id="13" name="Rectangle 12">
            <a:extLst>
              <a:ext uri="{FF2B5EF4-FFF2-40B4-BE49-F238E27FC236}">
                <a16:creationId xmlns:a16="http://schemas.microsoft.com/office/drawing/2014/main" id="{3BA742C8-F856-4B18-8B5C-202CCEFB693C}"/>
              </a:ext>
            </a:extLst>
          </p:cNvPr>
          <p:cNvSpPr/>
          <p:nvPr/>
        </p:nvSpPr>
        <p:spPr>
          <a:xfrm>
            <a:off x="2845877" y="4631194"/>
            <a:ext cx="1127232" cy="369332"/>
          </a:xfrm>
          <a:prstGeom prst="rect">
            <a:avLst/>
          </a:prstGeom>
          <a:solidFill>
            <a:schemeClr val="bg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2880nm</a:t>
            </a:r>
          </a:p>
        </p:txBody>
      </p:sp>
      <p:sp>
        <p:nvSpPr>
          <p:cNvPr id="15" name="Star: 5 Points 14">
            <a:extLst>
              <a:ext uri="{FF2B5EF4-FFF2-40B4-BE49-F238E27FC236}">
                <a16:creationId xmlns:a16="http://schemas.microsoft.com/office/drawing/2014/main" id="{0943E1E9-E8FA-430B-8F85-F05913F09BFA}"/>
              </a:ext>
            </a:extLst>
          </p:cNvPr>
          <p:cNvSpPr/>
          <p:nvPr/>
        </p:nvSpPr>
        <p:spPr>
          <a:xfrm>
            <a:off x="2133600" y="3148633"/>
            <a:ext cx="125923" cy="17959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Content Placeholder 4">
            <a:extLst>
              <a:ext uri="{FF2B5EF4-FFF2-40B4-BE49-F238E27FC236}">
                <a16:creationId xmlns:a16="http://schemas.microsoft.com/office/drawing/2014/main" id="{87299996-BC00-40E0-8A15-B2AD7CC12360}"/>
              </a:ext>
            </a:extLst>
          </p:cNvPr>
          <p:cNvSpPr txBox="1">
            <a:spLocks/>
          </p:cNvSpPr>
          <p:nvPr/>
        </p:nvSpPr>
        <p:spPr bwMode="auto">
          <a:xfrm>
            <a:off x="6420440" y="947900"/>
            <a:ext cx="1991229" cy="659094"/>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Kochab</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 HC = 48° / Azimuth 018°(T)</a:t>
            </a:r>
          </a:p>
        </p:txBody>
      </p:sp>
      <p:sp>
        <p:nvSpPr>
          <p:cNvPr id="65" name="Content Placeholder 4">
            <a:extLst>
              <a:ext uri="{FF2B5EF4-FFF2-40B4-BE49-F238E27FC236}">
                <a16:creationId xmlns:a16="http://schemas.microsoft.com/office/drawing/2014/main" id="{12C8BC48-D244-4A66-9508-CEDC7B65CF59}"/>
              </a:ext>
            </a:extLst>
          </p:cNvPr>
          <p:cNvSpPr txBox="1">
            <a:spLocks/>
          </p:cNvSpPr>
          <p:nvPr/>
        </p:nvSpPr>
        <p:spPr bwMode="auto">
          <a:xfrm>
            <a:off x="6420440" y="1698666"/>
            <a:ext cx="1991229" cy="850900"/>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Distance of the GP from the AP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90-48 = 42° x 60nm</a:t>
            </a:r>
          </a:p>
        </p:txBody>
      </p:sp>
      <p:sp>
        <p:nvSpPr>
          <p:cNvPr id="66" name="Rectangle 65">
            <a:extLst>
              <a:ext uri="{FF2B5EF4-FFF2-40B4-BE49-F238E27FC236}">
                <a16:creationId xmlns:a16="http://schemas.microsoft.com/office/drawing/2014/main" id="{39423E06-A6FF-4F79-9500-056FA98D03C7}"/>
              </a:ext>
            </a:extLst>
          </p:cNvPr>
          <p:cNvSpPr/>
          <p:nvPr/>
        </p:nvSpPr>
        <p:spPr>
          <a:xfrm>
            <a:off x="6809791" y="2522237"/>
            <a:ext cx="1127233" cy="369332"/>
          </a:xfrm>
          <a:prstGeom prst="rect">
            <a:avLst/>
          </a:prstGeom>
          <a:solidFill>
            <a:schemeClr val="bg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2520nm</a:t>
            </a:r>
          </a:p>
        </p:txBody>
      </p:sp>
      <p:sp>
        <p:nvSpPr>
          <p:cNvPr id="67" name="Star: 5 Points 66">
            <a:extLst>
              <a:ext uri="{FF2B5EF4-FFF2-40B4-BE49-F238E27FC236}">
                <a16:creationId xmlns:a16="http://schemas.microsoft.com/office/drawing/2014/main" id="{7C0CFB3C-5DE4-44F9-9415-92ECEE9529AF}"/>
              </a:ext>
            </a:extLst>
          </p:cNvPr>
          <p:cNvSpPr/>
          <p:nvPr/>
        </p:nvSpPr>
        <p:spPr>
          <a:xfrm>
            <a:off x="5973792" y="1194644"/>
            <a:ext cx="125923" cy="17959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Content Placeholder 4">
            <a:extLst>
              <a:ext uri="{FF2B5EF4-FFF2-40B4-BE49-F238E27FC236}">
                <a16:creationId xmlns:a16="http://schemas.microsoft.com/office/drawing/2014/main" id="{D8F71756-AF5F-42CC-9C7B-D1DD6BE97368}"/>
              </a:ext>
            </a:extLst>
          </p:cNvPr>
          <p:cNvSpPr txBox="1">
            <a:spLocks/>
          </p:cNvSpPr>
          <p:nvPr/>
        </p:nvSpPr>
        <p:spPr bwMode="auto">
          <a:xfrm>
            <a:off x="6248400" y="4596864"/>
            <a:ext cx="2091229" cy="659094"/>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Denebola – HC = 65° / Azimuth 171°(T)</a:t>
            </a:r>
          </a:p>
        </p:txBody>
      </p:sp>
      <p:sp>
        <p:nvSpPr>
          <p:cNvPr id="69" name="Content Placeholder 4">
            <a:extLst>
              <a:ext uri="{FF2B5EF4-FFF2-40B4-BE49-F238E27FC236}">
                <a16:creationId xmlns:a16="http://schemas.microsoft.com/office/drawing/2014/main" id="{33CCB920-5356-4E76-A77B-94DD46B22D56}"/>
              </a:ext>
            </a:extLst>
          </p:cNvPr>
          <p:cNvSpPr txBox="1">
            <a:spLocks/>
          </p:cNvSpPr>
          <p:nvPr/>
        </p:nvSpPr>
        <p:spPr bwMode="auto">
          <a:xfrm>
            <a:off x="6348400" y="5347630"/>
            <a:ext cx="1991229" cy="850900"/>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Distance of the GP from the AP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90-65 = 25° x 60nm</a:t>
            </a:r>
          </a:p>
        </p:txBody>
      </p:sp>
      <p:sp>
        <p:nvSpPr>
          <p:cNvPr id="70" name="Rectangle 69">
            <a:extLst>
              <a:ext uri="{FF2B5EF4-FFF2-40B4-BE49-F238E27FC236}">
                <a16:creationId xmlns:a16="http://schemas.microsoft.com/office/drawing/2014/main" id="{69673B4E-E271-47D1-B4F4-C1D9C929844B}"/>
              </a:ext>
            </a:extLst>
          </p:cNvPr>
          <p:cNvSpPr/>
          <p:nvPr/>
        </p:nvSpPr>
        <p:spPr>
          <a:xfrm>
            <a:off x="6737751" y="6171201"/>
            <a:ext cx="1127233" cy="369332"/>
          </a:xfrm>
          <a:prstGeom prst="rect">
            <a:avLst/>
          </a:prstGeom>
          <a:solidFill>
            <a:schemeClr val="bg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1500nm</a:t>
            </a:r>
          </a:p>
        </p:txBody>
      </p:sp>
      <p:sp>
        <p:nvSpPr>
          <p:cNvPr id="71" name="Star: 5 Points 70">
            <a:extLst>
              <a:ext uri="{FF2B5EF4-FFF2-40B4-BE49-F238E27FC236}">
                <a16:creationId xmlns:a16="http://schemas.microsoft.com/office/drawing/2014/main" id="{76288492-4E47-47EF-A1E4-BC272BC6A0CB}"/>
              </a:ext>
            </a:extLst>
          </p:cNvPr>
          <p:cNvSpPr/>
          <p:nvPr/>
        </p:nvSpPr>
        <p:spPr>
          <a:xfrm>
            <a:off x="5454921" y="4948308"/>
            <a:ext cx="125923" cy="17959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7" name="Straight Connector 16">
            <a:extLst>
              <a:ext uri="{FF2B5EF4-FFF2-40B4-BE49-F238E27FC236}">
                <a16:creationId xmlns:a16="http://schemas.microsoft.com/office/drawing/2014/main" id="{574DAE26-1D9C-430E-9FF6-A24917E21C03}"/>
              </a:ext>
            </a:extLst>
          </p:cNvPr>
          <p:cNvCxnSpPr/>
          <p:nvPr/>
        </p:nvCxnSpPr>
        <p:spPr>
          <a:xfrm flipH="1" flipV="1">
            <a:off x="2259523" y="3238431"/>
            <a:ext cx="2969805" cy="266769"/>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72" name="Content Placeholder 4">
            <a:extLst>
              <a:ext uri="{FF2B5EF4-FFF2-40B4-BE49-F238E27FC236}">
                <a16:creationId xmlns:a16="http://schemas.microsoft.com/office/drawing/2014/main" id="{6274BC8F-BA4A-49EB-A7F5-F64165EC6BFE}"/>
              </a:ext>
            </a:extLst>
          </p:cNvPr>
          <p:cNvSpPr txBox="1">
            <a:spLocks/>
          </p:cNvSpPr>
          <p:nvPr/>
        </p:nvSpPr>
        <p:spPr bwMode="auto">
          <a:xfrm>
            <a:off x="2710898" y="850998"/>
            <a:ext cx="4590469" cy="38404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Now plot the position of Celestial Bodies Geographic Positions, in relation to us, based on their Height Calculated and Azimuth.</a:t>
            </a:r>
          </a:p>
        </p:txBody>
      </p:sp>
      <p:cxnSp>
        <p:nvCxnSpPr>
          <p:cNvPr id="73" name="Straight Connector 72">
            <a:extLst>
              <a:ext uri="{FF2B5EF4-FFF2-40B4-BE49-F238E27FC236}">
                <a16:creationId xmlns:a16="http://schemas.microsoft.com/office/drawing/2014/main" id="{5DD4B4E6-FB46-44FF-84C8-24C1494580C7}"/>
              </a:ext>
            </a:extLst>
          </p:cNvPr>
          <p:cNvCxnSpPr>
            <a:cxnSpLocks/>
            <a:stCxn id="6" idx="6"/>
          </p:cNvCxnSpPr>
          <p:nvPr/>
        </p:nvCxnSpPr>
        <p:spPr>
          <a:xfrm flipV="1">
            <a:off x="5305529" y="1391678"/>
            <a:ext cx="716165" cy="2124778"/>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36C3C4B-BF0F-4D42-B8AC-350A94A4D404}"/>
              </a:ext>
            </a:extLst>
          </p:cNvPr>
          <p:cNvCxnSpPr>
            <a:cxnSpLocks/>
            <a:endCxn id="6" idx="5"/>
          </p:cNvCxnSpPr>
          <p:nvPr/>
        </p:nvCxnSpPr>
        <p:spPr>
          <a:xfrm flipH="1" flipV="1">
            <a:off x="5294370" y="3555440"/>
            <a:ext cx="183198" cy="1375844"/>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6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1000"/>
                                  </p:stCondLst>
                                  <p:childTnLst>
                                    <p:set>
                                      <p:cBhvr>
                                        <p:cTn id="13" dur="1" fill="hold">
                                          <p:stCondLst>
                                            <p:cond delay="0"/>
                                          </p:stCondLst>
                                        </p:cTn>
                                        <p:tgtEl>
                                          <p:spTgt spid="47"/>
                                        </p:tgtEl>
                                        <p:attrNameLst>
                                          <p:attrName>style.visibility</p:attrName>
                                        </p:attrNameLst>
                                      </p:cBhvr>
                                      <p:to>
                                        <p:strVal val="visible"/>
                                      </p:to>
                                    </p:set>
                                  </p:childTnLst>
                                </p:cTn>
                              </p:par>
                              <p:par>
                                <p:cTn id="14" presetID="1" presetClass="entr" presetSubtype="0" fill="hold" grpId="0" nodeType="withEffect">
                                  <p:stCondLst>
                                    <p:cond delay="150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grpId="0" nodeType="withEffect">
                                  <p:stCondLst>
                                    <p:cond delay="2000"/>
                                  </p:stCondLst>
                                  <p:childTnLst>
                                    <p:set>
                                      <p:cBhvr>
                                        <p:cTn id="17" dur="1" fill="hold">
                                          <p:stCondLst>
                                            <p:cond delay="0"/>
                                          </p:stCondLst>
                                        </p:cTn>
                                        <p:tgtEl>
                                          <p:spTgt spid="4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par>
                          <p:cTn id="23" fill="hold">
                            <p:stCondLst>
                              <p:cond delay="500"/>
                            </p:stCondLst>
                            <p:childTnLst>
                              <p:par>
                                <p:cTn id="24" presetID="10" presetClass="exit" presetSubtype="0" fill="hold" grpId="1" nodeType="afterEffect">
                                  <p:stCondLst>
                                    <p:cond delay="0"/>
                                  </p:stCondLst>
                                  <p:childTnLst>
                                    <p:animEffect transition="out" filter="fade">
                                      <p:cBhvr>
                                        <p:cTn id="25" dur="500"/>
                                        <p:tgtEl>
                                          <p:spTgt spid="47"/>
                                        </p:tgtEl>
                                      </p:cBhvr>
                                    </p:animEffect>
                                    <p:set>
                                      <p:cBhvr>
                                        <p:cTn id="26" dur="1" fill="hold">
                                          <p:stCondLst>
                                            <p:cond delay="499"/>
                                          </p:stCondLst>
                                        </p:cTn>
                                        <p:tgtEl>
                                          <p:spTgt spid="47"/>
                                        </p:tgtEl>
                                        <p:attrNameLst>
                                          <p:attrName>style.visibility</p:attrName>
                                        </p:attrNameLst>
                                      </p:cBhvr>
                                      <p:to>
                                        <p:strVal val="hidden"/>
                                      </p:to>
                                    </p:se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500"/>
                                        <p:tgtEl>
                                          <p:spTgt spid="5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500"/>
                                        <p:tgtEl>
                                          <p:spTgt spid="72"/>
                                        </p:tgtEl>
                                      </p:cBhvr>
                                    </p:animEffect>
                                  </p:childTnLst>
                                </p:cTn>
                              </p:par>
                              <p:par>
                                <p:cTn id="63" presetID="10" presetClass="exit" presetSubtype="0" fill="hold" grpId="1" nodeType="withEffect">
                                  <p:stCondLst>
                                    <p:cond delay="0"/>
                                  </p:stCondLst>
                                  <p:childTnLst>
                                    <p:animEffect transition="out" filter="fade">
                                      <p:cBhvr>
                                        <p:cTn id="64" dur="500"/>
                                        <p:tgtEl>
                                          <p:spTgt spid="50"/>
                                        </p:tgtEl>
                                      </p:cBhvr>
                                    </p:animEffect>
                                    <p:set>
                                      <p:cBhvr>
                                        <p:cTn id="65" dur="1" fill="hold">
                                          <p:stCondLst>
                                            <p:cond delay="499"/>
                                          </p:stCondLst>
                                        </p:cTn>
                                        <p:tgtEl>
                                          <p:spTgt spid="50"/>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500"/>
                                        <p:tgtEl>
                                          <p:spTgt spid="6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62"/>
                                        </p:tgtEl>
                                        <p:attrNameLst>
                                          <p:attrName>style.visibility</p:attrName>
                                        </p:attrNameLst>
                                      </p:cBhvr>
                                      <p:to>
                                        <p:strVal val="visible"/>
                                      </p:to>
                                    </p:set>
                                    <p:animEffect transition="in" filter="fade">
                                      <p:cBhvr>
                                        <p:cTn id="75" dur="500"/>
                                        <p:tgtEl>
                                          <p:spTgt spid="62"/>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3"/>
                                        </p:tgtEl>
                                        <p:attrNameLst>
                                          <p:attrName>style.visibility</p:attrName>
                                        </p:attrNameLst>
                                      </p:cBhvr>
                                      <p:to>
                                        <p:strVal val="visible"/>
                                      </p:to>
                                    </p:set>
                                  </p:childTnLst>
                                </p:cTn>
                              </p:par>
                            </p:childTnLst>
                          </p:cTn>
                        </p:par>
                        <p:par>
                          <p:cTn id="80" fill="hold">
                            <p:stCondLst>
                              <p:cond delay="0"/>
                            </p:stCondLst>
                            <p:childTnLst>
                              <p:par>
                                <p:cTn id="81" presetID="10" presetClass="entr" presetSubtype="0" fill="hold"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childTnLst>
                          </p:cTn>
                        </p:par>
                        <p:par>
                          <p:cTn id="84" fill="hold">
                            <p:stCondLst>
                              <p:cond delay="500"/>
                            </p:stCondLst>
                            <p:childTnLst>
                              <p:par>
                                <p:cTn id="85" presetID="1" presetClass="entr" presetSubtype="0" fill="hold" grpId="0" nodeType="after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par>
                                <p:cTn id="87" presetID="10" presetClass="exit" presetSubtype="0" fill="hold" grpId="1" nodeType="withEffect">
                                  <p:stCondLst>
                                    <p:cond delay="0"/>
                                  </p:stCondLst>
                                  <p:childTnLst>
                                    <p:animEffect transition="out" filter="fade">
                                      <p:cBhvr>
                                        <p:cTn id="88" dur="500"/>
                                        <p:tgtEl>
                                          <p:spTgt spid="72"/>
                                        </p:tgtEl>
                                      </p:cBhvr>
                                    </p:animEffect>
                                    <p:set>
                                      <p:cBhvr>
                                        <p:cTn id="89" dur="1" fill="hold">
                                          <p:stCondLst>
                                            <p:cond delay="499"/>
                                          </p:stCondLst>
                                        </p:cTn>
                                        <p:tgtEl>
                                          <p:spTgt spid="72"/>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64"/>
                                        </p:tgtEl>
                                        <p:attrNameLst>
                                          <p:attrName>style.visibility</p:attrName>
                                        </p:attrNameLst>
                                      </p:cBhvr>
                                      <p:to>
                                        <p:strVal val="visible"/>
                                      </p:to>
                                    </p:set>
                                    <p:animEffect transition="in" filter="fade">
                                      <p:cBhvr>
                                        <p:cTn id="94" dur="500"/>
                                        <p:tgtEl>
                                          <p:spTgt spid="64"/>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65"/>
                                        </p:tgtEl>
                                        <p:attrNameLst>
                                          <p:attrName>style.visibility</p:attrName>
                                        </p:attrNameLst>
                                      </p:cBhvr>
                                      <p:to>
                                        <p:strVal val="visible"/>
                                      </p:to>
                                    </p:set>
                                    <p:animEffect transition="in" filter="fade">
                                      <p:cBhvr>
                                        <p:cTn id="99" dur="500"/>
                                        <p:tgtEl>
                                          <p:spTgt spid="65"/>
                                        </p:tgtEl>
                                      </p:cBhvr>
                                    </p:animEffect>
                                  </p:childTnLst>
                                </p:cTn>
                              </p:par>
                              <p:par>
                                <p:cTn id="100" presetID="1"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73"/>
                                        </p:tgtEl>
                                        <p:attrNameLst>
                                          <p:attrName>style.visibility</p:attrName>
                                        </p:attrNameLst>
                                      </p:cBhvr>
                                      <p:to>
                                        <p:strVal val="visible"/>
                                      </p:to>
                                    </p:set>
                                    <p:animEffect transition="in" filter="fade">
                                      <p:cBhvr>
                                        <p:cTn id="105" dur="500"/>
                                        <p:tgtEl>
                                          <p:spTgt spid="73"/>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66"/>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68"/>
                                        </p:tgtEl>
                                        <p:attrNameLst>
                                          <p:attrName>style.visibility</p:attrName>
                                        </p:attrNameLst>
                                      </p:cBhvr>
                                      <p:to>
                                        <p:strVal val="visible"/>
                                      </p:to>
                                    </p:set>
                                    <p:animEffect transition="in" filter="fade">
                                      <p:cBhvr>
                                        <p:cTn id="114" dur="500"/>
                                        <p:tgtEl>
                                          <p:spTgt spid="68"/>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69"/>
                                        </p:tgtEl>
                                        <p:attrNameLst>
                                          <p:attrName>style.visibility</p:attrName>
                                        </p:attrNameLst>
                                      </p:cBhvr>
                                      <p:to>
                                        <p:strVal val="visible"/>
                                      </p:to>
                                    </p:set>
                                    <p:animEffect transition="in" filter="fade">
                                      <p:cBhvr>
                                        <p:cTn id="119" dur="500"/>
                                        <p:tgtEl>
                                          <p:spTgt spid="69"/>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70"/>
                                        </p:tgtEl>
                                        <p:attrNameLst>
                                          <p:attrName>style.visibility</p:attrName>
                                        </p:attrNameLst>
                                      </p:cBhvr>
                                      <p:to>
                                        <p:strVal val="visible"/>
                                      </p:to>
                                    </p:set>
                                  </p:childTnLst>
                                </p:cTn>
                              </p:par>
                            </p:childTnLst>
                          </p:cTn>
                        </p:par>
                        <p:par>
                          <p:cTn id="124" fill="hold">
                            <p:stCondLst>
                              <p:cond delay="0"/>
                            </p:stCondLst>
                            <p:childTnLst>
                              <p:par>
                                <p:cTn id="125" presetID="10" presetClass="entr" presetSubtype="0" fill="hold" nodeType="afterEffect">
                                  <p:stCondLst>
                                    <p:cond delay="0"/>
                                  </p:stCondLst>
                                  <p:childTnLst>
                                    <p:set>
                                      <p:cBhvr>
                                        <p:cTn id="126" dur="1" fill="hold">
                                          <p:stCondLst>
                                            <p:cond delay="0"/>
                                          </p:stCondLst>
                                        </p:cTn>
                                        <p:tgtEl>
                                          <p:spTgt spid="74"/>
                                        </p:tgtEl>
                                        <p:attrNameLst>
                                          <p:attrName>style.visibility</p:attrName>
                                        </p:attrNameLst>
                                      </p:cBhvr>
                                      <p:to>
                                        <p:strVal val="visible"/>
                                      </p:to>
                                    </p:set>
                                    <p:animEffect transition="in" filter="fade">
                                      <p:cBhvr>
                                        <p:cTn id="127" dur="500"/>
                                        <p:tgtEl>
                                          <p:spTgt spid="74"/>
                                        </p:tgtEl>
                                      </p:cBhvr>
                                    </p:animEffect>
                                  </p:childTnLst>
                                </p:cTn>
                              </p:par>
                              <p:par>
                                <p:cTn id="128" presetID="1" presetClass="entr" presetSubtype="0" fill="hold" grpId="0" nodeType="withEffect">
                                  <p:stCondLst>
                                    <p:cond delay="0"/>
                                  </p:stCondLst>
                                  <p:childTnLst>
                                    <p:set>
                                      <p:cBhvr>
                                        <p:cTn id="129"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7" grpId="1" animBg="1"/>
      <p:bldP spid="6" grpId="0" animBg="1"/>
      <p:bldP spid="49" grpId="0"/>
      <p:bldP spid="50" grpId="0" animBg="1"/>
      <p:bldP spid="50" grpId="1"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13" grpId="0" animBg="1"/>
      <p:bldP spid="15" grpId="0" animBg="1"/>
      <p:bldP spid="64" grpId="0" animBg="1"/>
      <p:bldP spid="65" grpId="0" animBg="1"/>
      <p:bldP spid="66" grpId="0" animBg="1"/>
      <p:bldP spid="67" grpId="0" animBg="1"/>
      <p:bldP spid="68" grpId="0" animBg="1"/>
      <p:bldP spid="69" grpId="0" animBg="1"/>
      <p:bldP spid="70" grpId="0" animBg="1"/>
      <p:bldP spid="71" grpId="0" animBg="1"/>
      <p:bldP spid="72" grpId="0" animBg="1"/>
      <p:bldP spid="7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A36A7D-9F56-4588-9D68-F830702E0BD9}"/>
              </a:ext>
            </a:extLst>
          </p:cNvPr>
          <p:cNvPicPr>
            <a:picLocks noChangeAspect="1"/>
          </p:cNvPicPr>
          <p:nvPr/>
        </p:nvPicPr>
        <p:blipFill>
          <a:blip r:embed="rId3"/>
          <a:stretch>
            <a:fillRect/>
          </a:stretch>
        </p:blipFill>
        <p:spPr>
          <a:xfrm>
            <a:off x="0" y="0"/>
            <a:ext cx="9144000" cy="1719072"/>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solidFill>
                  <a:schemeClr val="bg1"/>
                </a:solidFill>
                <a:latin typeface="Calibri" panose="020F0502020204030204" pitchFamily="34" charset="0"/>
                <a:cs typeface="Calibri" panose="020F0502020204030204" pitchFamily="34" charset="0"/>
              </a:rPr>
              <a:t>Using the Stars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752600"/>
            <a:ext cx="8763000" cy="4062651"/>
          </a:xfrm>
          <a:prstGeom prst="rect">
            <a:avLst/>
          </a:prstGeom>
        </p:spPr>
        <p:txBody>
          <a:bodyPr wrap="square">
            <a:spAutoFit/>
          </a:bodyPr>
          <a:lstStyle/>
          <a:p>
            <a:pPr lvl="0" algn="l" fontAlgn="auto" hangingPunct="0">
              <a:spcBef>
                <a:spcPts val="0"/>
              </a:spcBef>
              <a:spcAft>
                <a:spcPts val="0"/>
              </a:spcAft>
            </a:pPr>
            <a:r>
              <a:rPr lang="en-US" sz="2400" dirty="0">
                <a:solidFill>
                  <a:prstClr val="black"/>
                </a:solidFill>
                <a:latin typeface="Times New Roman" panose="02020603050405020304" pitchFamily="18" charset="0"/>
                <a:ea typeface="Times New Roman" panose="02020603050405020304" pitchFamily="18" charset="0"/>
              </a:rPr>
              <a:t>-When we have identified the preferred CBs to calculate our position, we will observe their actual </a:t>
            </a:r>
            <a:r>
              <a:rPr lang="en-US" sz="24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Altitudes</a:t>
            </a:r>
            <a:r>
              <a:rPr lang="en-US" sz="2400" dirty="0">
                <a:solidFill>
                  <a:prstClr val="black"/>
                </a:solidFill>
                <a:latin typeface="Times New Roman" panose="02020603050405020304" pitchFamily="18" charset="0"/>
                <a:ea typeface="Times New Roman" panose="02020603050405020304" pitchFamily="18" charset="0"/>
              </a:rPr>
              <a:t> using a sextant.</a:t>
            </a:r>
          </a:p>
          <a:p>
            <a:pPr lvl="0" algn="l" fontAlgn="auto" hangingPunct="0">
              <a:spcBef>
                <a:spcPts val="0"/>
              </a:spcBef>
              <a:spcAft>
                <a:spcPts val="0"/>
              </a:spcAft>
            </a:pPr>
            <a:endParaRPr lang="en-US" sz="24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400" dirty="0">
                <a:solidFill>
                  <a:prstClr val="black"/>
                </a:solidFill>
                <a:latin typeface="Times New Roman" panose="02020603050405020304" pitchFamily="18" charset="0"/>
                <a:ea typeface="Times New Roman" panose="02020603050405020304" pitchFamily="18" charset="0"/>
              </a:rPr>
              <a:t>-We take a minimum of 3 sights.  Try to always take more if possible!</a:t>
            </a:r>
          </a:p>
          <a:p>
            <a:pPr lvl="0" algn="l" fontAlgn="auto" hangingPunct="0">
              <a:spcBef>
                <a:spcPts val="0"/>
              </a:spcBef>
              <a:spcAft>
                <a:spcPts val="0"/>
              </a:spcAft>
            </a:pPr>
            <a:endParaRPr lang="en-US" sz="24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400" dirty="0">
                <a:solidFill>
                  <a:prstClr val="black"/>
                </a:solidFill>
                <a:latin typeface="Times New Roman" panose="02020603050405020304" pitchFamily="18" charset="0"/>
                <a:ea typeface="Times New Roman" panose="02020603050405020304" pitchFamily="18" charset="0"/>
              </a:rPr>
              <a:t>-The </a:t>
            </a:r>
            <a:r>
              <a:rPr lang="en-US" sz="24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Altitude</a:t>
            </a:r>
            <a:r>
              <a:rPr lang="en-US" sz="2400" dirty="0">
                <a:solidFill>
                  <a:prstClr val="black"/>
                </a:solidFill>
                <a:latin typeface="Times New Roman" panose="02020603050405020304" pitchFamily="18" charset="0"/>
                <a:ea typeface="Times New Roman" panose="02020603050405020304" pitchFamily="18" charset="0"/>
              </a:rPr>
              <a:t> is the angle between the visible horizon and the CB.  It will be a value between 0°-90°.</a:t>
            </a:r>
          </a:p>
          <a:p>
            <a:pPr lvl="0" algn="l" fontAlgn="auto" hangingPunct="0">
              <a:spcBef>
                <a:spcPts val="0"/>
              </a:spcBef>
              <a:spcAft>
                <a:spcPts val="0"/>
              </a:spcAft>
            </a:pPr>
            <a:endParaRPr lang="en-US" sz="24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400" dirty="0">
                <a:solidFill>
                  <a:prstClr val="black"/>
                </a:solidFill>
                <a:latin typeface="Times New Roman" panose="02020603050405020304" pitchFamily="18" charset="0"/>
                <a:ea typeface="Times New Roman" panose="02020603050405020304" pitchFamily="18" charset="0"/>
              </a:rPr>
              <a:t>-We will then have the sights needed to calculate a fix.</a:t>
            </a:r>
          </a:p>
          <a:p>
            <a:pPr lvl="0" algn="l" fontAlgn="auto" hangingPunct="0">
              <a:spcBef>
                <a:spcPts val="0"/>
              </a:spcBef>
              <a:spcAft>
                <a:spcPts val="0"/>
              </a:spcAft>
            </a:pPr>
            <a:endPar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3594886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A36A7D-9F56-4588-9D68-F830702E0BD9}"/>
              </a:ext>
            </a:extLst>
          </p:cNvPr>
          <p:cNvPicPr>
            <a:picLocks noChangeAspect="1"/>
          </p:cNvPicPr>
          <p:nvPr/>
        </p:nvPicPr>
        <p:blipFill>
          <a:blip r:embed="rId3"/>
          <a:stretch>
            <a:fillRect/>
          </a:stretch>
        </p:blipFill>
        <p:spPr>
          <a:xfrm>
            <a:off x="0" y="0"/>
            <a:ext cx="9144000" cy="1719072"/>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solidFill>
                  <a:schemeClr val="bg1"/>
                </a:solidFill>
                <a:latin typeface="Calibri" panose="020F0502020204030204" pitchFamily="34" charset="0"/>
                <a:cs typeface="Calibri" panose="020F0502020204030204" pitchFamily="34" charset="0"/>
              </a:rPr>
              <a:t>Using the Stars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752600"/>
            <a:ext cx="8763000" cy="2523768"/>
          </a:xfrm>
          <a:prstGeom prst="rect">
            <a:avLst/>
          </a:prstGeom>
        </p:spPr>
        <p:txBody>
          <a:bodyPr wrap="square">
            <a:spAutoFit/>
          </a:bodyPr>
          <a:lstStyle/>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-Rather than use the entire LOP circle, which can be enormous, we will only use a portion of it.</a:t>
            </a:r>
          </a:p>
          <a:p>
            <a:pPr lvl="0" algn="l" fontAlgn="auto" hangingPunct="0">
              <a:spcBef>
                <a:spcPts val="0"/>
              </a:spcBef>
              <a:spcAft>
                <a:spcPts val="0"/>
              </a:spcAft>
            </a:pPr>
            <a:endParaRPr lang="en-US" sz="20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-What begins as a circle, is then viewed as a straight line that can be plotted onto a chart.</a:t>
            </a:r>
          </a:p>
          <a:p>
            <a:pPr lvl="0" algn="l" fontAlgn="auto" hangingPunct="0">
              <a:spcBef>
                <a:spcPts val="0"/>
              </a:spcBef>
              <a:spcAft>
                <a:spcPts val="0"/>
              </a:spcAft>
            </a:pPr>
            <a:endParaRPr lang="en-US" sz="20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-How is this accomplished?</a:t>
            </a:r>
          </a:p>
          <a:p>
            <a:pPr lvl="0" algn="l" fontAlgn="auto" hangingPunct="0">
              <a:spcBef>
                <a:spcPts val="0"/>
              </a:spcBef>
              <a:spcAft>
                <a:spcPts val="0"/>
              </a:spcAft>
            </a:pPr>
            <a:endPar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8817602A-6066-4491-B0E5-ECAC235D8FD1}"/>
              </a:ext>
            </a:extLst>
          </p:cNvPr>
          <p:cNvPicPr>
            <a:picLocks noChangeAspect="1"/>
          </p:cNvPicPr>
          <p:nvPr/>
        </p:nvPicPr>
        <p:blipFill>
          <a:blip r:embed="rId5"/>
          <a:stretch>
            <a:fillRect/>
          </a:stretch>
        </p:blipFill>
        <p:spPr>
          <a:xfrm>
            <a:off x="-1" y="3967328"/>
            <a:ext cx="9144001" cy="2585871"/>
          </a:xfrm>
          <a:prstGeom prst="rect">
            <a:avLst/>
          </a:prstGeom>
        </p:spPr>
      </p:pic>
    </p:spTree>
    <p:extLst>
      <p:ext uri="{BB962C8B-B14F-4D97-AF65-F5344CB8AC3E}">
        <p14:creationId xmlns:p14="http://schemas.microsoft.com/office/powerpoint/2010/main" val="360953520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66675" y="228600"/>
            <a:ext cx="8991600" cy="609600"/>
          </a:xfrm>
        </p:spPr>
        <p:txBody>
          <a:bodyPr/>
          <a:lstStyle/>
          <a:p>
            <a:pPr algn="ctr"/>
            <a:r>
              <a:rPr lang="en-US" b="1" dirty="0">
                <a:solidFill>
                  <a:schemeClr val="tx1"/>
                </a:solidFill>
              </a:rPr>
              <a:t>Altitude Intercept Method </a:t>
            </a:r>
          </a:p>
        </p:txBody>
      </p:sp>
      <p:sp>
        <p:nvSpPr>
          <p:cNvPr id="5" name="Content Placeholder 4"/>
          <p:cNvSpPr>
            <a:spLocks noGrp="1"/>
          </p:cNvSpPr>
          <p:nvPr>
            <p:ph idx="12"/>
          </p:nvPr>
        </p:nvSpPr>
        <p:spPr>
          <a:xfrm>
            <a:off x="256031" y="770992"/>
            <a:ext cx="5534319" cy="426855"/>
          </a:xfrm>
        </p:spPr>
        <p:txBody>
          <a:bodyPr>
            <a:noAutofit/>
          </a:bodyPr>
          <a:lstStyle/>
          <a:p>
            <a:pPr marL="0" indent="0">
              <a:buNone/>
            </a:pPr>
            <a:endParaRPr lang="en-US" sz="1800" dirty="0">
              <a:solidFill>
                <a:schemeClr val="tx1"/>
              </a:solidFill>
            </a:endParaRPr>
          </a:p>
          <a:p>
            <a:pPr marL="0" indent="0">
              <a:buNone/>
            </a:pPr>
            <a:endParaRPr lang="en-US" sz="1800" dirty="0">
              <a:solidFill>
                <a:schemeClr val="tx1"/>
              </a:solidFill>
            </a:endParaRPr>
          </a:p>
        </p:txBody>
      </p:sp>
      <p:sp>
        <p:nvSpPr>
          <p:cNvPr id="14" name="Content Placeholder 4">
            <a:extLst>
              <a:ext uri="{FF2B5EF4-FFF2-40B4-BE49-F238E27FC236}">
                <a16:creationId xmlns:a16="http://schemas.microsoft.com/office/drawing/2014/main" id="{3806260F-6B00-4CF8-9ECE-0FD960EEB549}"/>
              </a:ext>
            </a:extLst>
          </p:cNvPr>
          <p:cNvSpPr txBox="1">
            <a:spLocks/>
          </p:cNvSpPr>
          <p:nvPr/>
        </p:nvSpPr>
        <p:spPr>
          <a:xfrm>
            <a:off x="381000" y="2508255"/>
            <a:ext cx="8001794" cy="17232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2E442D9D-60DF-44E1-8BCD-F3AAC9047D76}"/>
              </a:ext>
            </a:extLst>
          </p:cNvPr>
          <p:cNvSpPr txBox="1"/>
          <p:nvPr/>
        </p:nvSpPr>
        <p:spPr>
          <a:xfrm>
            <a:off x="289367" y="837092"/>
            <a:ext cx="7864033"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Altitude Intercept Method </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again compares the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Height Calculated</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from STELLA or Pub 249, against the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Height Observed</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TextBox 17">
            <a:extLst>
              <a:ext uri="{FF2B5EF4-FFF2-40B4-BE49-F238E27FC236}">
                <a16:creationId xmlns:a16="http://schemas.microsoft.com/office/drawing/2014/main" id="{A8D82F10-AE87-495A-833B-9A4EA8806BE8}"/>
              </a:ext>
            </a:extLst>
          </p:cNvPr>
          <p:cNvSpPr txBox="1"/>
          <p:nvPr/>
        </p:nvSpPr>
        <p:spPr>
          <a:xfrm>
            <a:off x="4860699" y="4509972"/>
            <a:ext cx="4970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a:t>
            </a:r>
          </a:p>
        </p:txBody>
      </p:sp>
      <p:sp>
        <p:nvSpPr>
          <p:cNvPr id="6" name="Oval 5">
            <a:extLst>
              <a:ext uri="{FF2B5EF4-FFF2-40B4-BE49-F238E27FC236}">
                <a16:creationId xmlns:a16="http://schemas.microsoft.com/office/drawing/2014/main" id="{3BADC9EF-C14F-4092-AE40-8366F96B3B03}"/>
              </a:ext>
            </a:extLst>
          </p:cNvPr>
          <p:cNvSpPr/>
          <p:nvPr/>
        </p:nvSpPr>
        <p:spPr>
          <a:xfrm>
            <a:off x="5433759" y="2950425"/>
            <a:ext cx="3581400" cy="3048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0" name="Straight Connector 19">
            <a:extLst>
              <a:ext uri="{FF2B5EF4-FFF2-40B4-BE49-F238E27FC236}">
                <a16:creationId xmlns:a16="http://schemas.microsoft.com/office/drawing/2014/main" id="{55B5920E-46E7-456F-B6D5-55538537574A}"/>
              </a:ext>
            </a:extLst>
          </p:cNvPr>
          <p:cNvCxnSpPr>
            <a:endCxn id="21" idx="2"/>
          </p:cNvCxnSpPr>
          <p:nvPr/>
        </p:nvCxnSpPr>
        <p:spPr>
          <a:xfrm flipV="1">
            <a:off x="7312123" y="2667653"/>
            <a:ext cx="1162884" cy="1785421"/>
          </a:xfrm>
          <a:prstGeom prst="line">
            <a:avLst/>
          </a:prstGeom>
          <a:ln w="19050">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21" name="5-Point Star 48">
            <a:extLst>
              <a:ext uri="{FF2B5EF4-FFF2-40B4-BE49-F238E27FC236}">
                <a16:creationId xmlns:a16="http://schemas.microsoft.com/office/drawing/2014/main" id="{56B36091-E0AF-4E37-8550-3162C4EFE20C}"/>
              </a:ext>
            </a:extLst>
          </p:cNvPr>
          <p:cNvSpPr/>
          <p:nvPr/>
        </p:nvSpPr>
        <p:spPr>
          <a:xfrm>
            <a:off x="8431348" y="2439054"/>
            <a:ext cx="228600" cy="228600"/>
          </a:xfrm>
          <a:prstGeom prst="star5">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2" name="Straight Connector 21">
            <a:extLst>
              <a:ext uri="{FF2B5EF4-FFF2-40B4-BE49-F238E27FC236}">
                <a16:creationId xmlns:a16="http://schemas.microsoft.com/office/drawing/2014/main" id="{78D4DE92-AE15-44BD-86CF-88E0AB40BB4C}"/>
              </a:ext>
            </a:extLst>
          </p:cNvPr>
          <p:cNvCxnSpPr/>
          <p:nvPr/>
        </p:nvCxnSpPr>
        <p:spPr>
          <a:xfrm flipV="1">
            <a:off x="7238701" y="4300674"/>
            <a:ext cx="152400" cy="1795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AF4E2A-A60D-4B95-A070-266AEA40ECF7}"/>
              </a:ext>
            </a:extLst>
          </p:cNvPr>
          <p:cNvCxnSpPr/>
          <p:nvPr/>
        </p:nvCxnSpPr>
        <p:spPr>
          <a:xfrm flipV="1">
            <a:off x="7126103" y="4318624"/>
            <a:ext cx="112598" cy="16981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993939E-A378-4331-AF16-C5E8CF8BF6A3}"/>
              </a:ext>
            </a:extLst>
          </p:cNvPr>
          <p:cNvCxnSpPr>
            <a:cxnSpLocks/>
          </p:cNvCxnSpPr>
          <p:nvPr/>
        </p:nvCxnSpPr>
        <p:spPr>
          <a:xfrm flipV="1">
            <a:off x="5433759" y="4460060"/>
            <a:ext cx="1899574" cy="249867"/>
          </a:xfrm>
          <a:prstGeom prst="straightConnector1">
            <a:avLst/>
          </a:prstGeom>
          <a:ln w="19050">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5B9AD17-F60A-4507-93D7-63105829E64D}"/>
              </a:ext>
            </a:extLst>
          </p:cNvPr>
          <p:cNvCxnSpPr/>
          <p:nvPr/>
        </p:nvCxnSpPr>
        <p:spPr>
          <a:xfrm flipV="1">
            <a:off x="5415713" y="2680994"/>
            <a:ext cx="3030708" cy="199785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Freeform 29">
            <a:extLst>
              <a:ext uri="{FF2B5EF4-FFF2-40B4-BE49-F238E27FC236}">
                <a16:creationId xmlns:a16="http://schemas.microsoft.com/office/drawing/2014/main" id="{62531F5C-C9AD-4E3E-A5DD-FABF66D84E79}"/>
              </a:ext>
            </a:extLst>
          </p:cNvPr>
          <p:cNvSpPr/>
          <p:nvPr/>
        </p:nvSpPr>
        <p:spPr>
          <a:xfrm rot="-1620000" flipV="1">
            <a:off x="6034122" y="4342590"/>
            <a:ext cx="68007" cy="247650"/>
          </a:xfrm>
          <a:custGeom>
            <a:avLst/>
            <a:gdLst>
              <a:gd name="connsiteX0" fmla="*/ 38100 w 68007"/>
              <a:gd name="connsiteY0" fmla="*/ 247650 h 247650"/>
              <a:gd name="connsiteX1" fmla="*/ 66675 w 68007"/>
              <a:gd name="connsiteY1" fmla="*/ 104775 h 247650"/>
              <a:gd name="connsiteX2" fmla="*/ 0 w 68007"/>
              <a:gd name="connsiteY2" fmla="*/ 0 h 247650"/>
            </a:gdLst>
            <a:ahLst/>
            <a:cxnLst>
              <a:cxn ang="0">
                <a:pos x="connsiteX0" y="connsiteY0"/>
              </a:cxn>
              <a:cxn ang="0">
                <a:pos x="connsiteX1" y="connsiteY1"/>
              </a:cxn>
              <a:cxn ang="0">
                <a:pos x="connsiteX2" y="connsiteY2"/>
              </a:cxn>
            </a:cxnLst>
            <a:rect l="l" t="t" r="r" b="b"/>
            <a:pathLst>
              <a:path w="68007" h="247650">
                <a:moveTo>
                  <a:pt x="38100" y="247650"/>
                </a:moveTo>
                <a:cubicBezTo>
                  <a:pt x="55562" y="196850"/>
                  <a:pt x="73025" y="146050"/>
                  <a:pt x="66675" y="104775"/>
                </a:cubicBezTo>
                <a:cubicBezTo>
                  <a:pt x="60325" y="63500"/>
                  <a:pt x="30162" y="31750"/>
                  <a:pt x="0" y="0"/>
                </a:cubicBezTo>
              </a:path>
            </a:pathLst>
          </a:custGeom>
          <a:noFill/>
          <a:ln>
            <a:solidFill>
              <a:srgbClr val="FF000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TextBox 28">
            <a:extLst>
              <a:ext uri="{FF2B5EF4-FFF2-40B4-BE49-F238E27FC236}">
                <a16:creationId xmlns:a16="http://schemas.microsoft.com/office/drawing/2014/main" id="{0D07D814-7E75-4991-89A7-52162302EB48}"/>
              </a:ext>
            </a:extLst>
          </p:cNvPr>
          <p:cNvSpPr txBox="1"/>
          <p:nvPr/>
        </p:nvSpPr>
        <p:spPr>
          <a:xfrm>
            <a:off x="6132893" y="4236424"/>
            <a:ext cx="6716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30°</a:t>
            </a:r>
          </a:p>
        </p:txBody>
      </p:sp>
      <p:sp>
        <p:nvSpPr>
          <p:cNvPr id="30" name="TextBox 29">
            <a:extLst>
              <a:ext uri="{FF2B5EF4-FFF2-40B4-BE49-F238E27FC236}">
                <a16:creationId xmlns:a16="http://schemas.microsoft.com/office/drawing/2014/main" id="{3D192BD7-440C-4246-BE4F-459A236C3F72}"/>
              </a:ext>
            </a:extLst>
          </p:cNvPr>
          <p:cNvSpPr txBox="1"/>
          <p:nvPr/>
        </p:nvSpPr>
        <p:spPr>
          <a:xfrm>
            <a:off x="6888610" y="3594570"/>
            <a:ext cx="6716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HC</a:t>
            </a:r>
          </a:p>
        </p:txBody>
      </p:sp>
      <p:sp>
        <p:nvSpPr>
          <p:cNvPr id="31" name="TextBox 30">
            <a:extLst>
              <a:ext uri="{FF2B5EF4-FFF2-40B4-BE49-F238E27FC236}">
                <a16:creationId xmlns:a16="http://schemas.microsoft.com/office/drawing/2014/main" id="{12030DA2-FAC2-49D7-A326-1CBCE959F10E}"/>
              </a:ext>
            </a:extLst>
          </p:cNvPr>
          <p:cNvSpPr txBox="1"/>
          <p:nvPr/>
        </p:nvSpPr>
        <p:spPr>
          <a:xfrm>
            <a:off x="7230373" y="4502431"/>
            <a:ext cx="16936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Azimuth - 085</a:t>
            </a:r>
          </a:p>
        </p:txBody>
      </p:sp>
      <p:sp>
        <p:nvSpPr>
          <p:cNvPr id="32" name="TextBox 31">
            <a:extLst>
              <a:ext uri="{FF2B5EF4-FFF2-40B4-BE49-F238E27FC236}">
                <a16:creationId xmlns:a16="http://schemas.microsoft.com/office/drawing/2014/main" id="{085FCE29-15F6-4AA7-835E-C78E7306BC1E}"/>
              </a:ext>
            </a:extLst>
          </p:cNvPr>
          <p:cNvSpPr txBox="1"/>
          <p:nvPr/>
        </p:nvSpPr>
        <p:spPr>
          <a:xfrm>
            <a:off x="282594" y="2816535"/>
            <a:ext cx="538276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Azimuth</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(True Bearing) of the Celestial Body from the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AP</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is predicted at 085°(T). </a:t>
            </a:r>
          </a:p>
        </p:txBody>
      </p:sp>
      <p:sp>
        <p:nvSpPr>
          <p:cNvPr id="17" name="Oval 16">
            <a:extLst>
              <a:ext uri="{FF2B5EF4-FFF2-40B4-BE49-F238E27FC236}">
                <a16:creationId xmlns:a16="http://schemas.microsoft.com/office/drawing/2014/main" id="{6EA4213D-52D2-4E5F-BEF6-0B27A847B200}"/>
              </a:ext>
            </a:extLst>
          </p:cNvPr>
          <p:cNvSpPr/>
          <p:nvPr/>
        </p:nvSpPr>
        <p:spPr>
          <a:xfrm>
            <a:off x="5395943" y="4650067"/>
            <a:ext cx="99288" cy="891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Box 43">
            <a:extLst>
              <a:ext uri="{FF2B5EF4-FFF2-40B4-BE49-F238E27FC236}">
                <a16:creationId xmlns:a16="http://schemas.microsoft.com/office/drawing/2014/main" id="{963ACB18-1FD2-40D1-AC45-C77B3EEC0C8C}"/>
              </a:ext>
            </a:extLst>
          </p:cNvPr>
          <p:cNvSpPr txBox="1"/>
          <p:nvPr/>
        </p:nvSpPr>
        <p:spPr>
          <a:xfrm>
            <a:off x="7381795" y="4215661"/>
            <a:ext cx="6716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GP</a:t>
            </a:r>
          </a:p>
        </p:txBody>
      </p:sp>
      <p:sp>
        <p:nvSpPr>
          <p:cNvPr id="37" name="TextBox 36">
            <a:extLst>
              <a:ext uri="{FF2B5EF4-FFF2-40B4-BE49-F238E27FC236}">
                <a16:creationId xmlns:a16="http://schemas.microsoft.com/office/drawing/2014/main" id="{0767EC89-B7B4-4E0B-BAED-BAECEE094D19}"/>
              </a:ext>
            </a:extLst>
          </p:cNvPr>
          <p:cNvSpPr txBox="1"/>
          <p:nvPr/>
        </p:nvSpPr>
        <p:spPr>
          <a:xfrm>
            <a:off x="280480" y="3892495"/>
            <a:ext cx="441883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HC</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is 30° which equals a distance 3600nm between the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GP</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and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AP</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p:txBody>
      </p:sp>
      <p:sp>
        <p:nvSpPr>
          <p:cNvPr id="38" name="TextBox 37">
            <a:extLst>
              <a:ext uri="{FF2B5EF4-FFF2-40B4-BE49-F238E27FC236}">
                <a16:creationId xmlns:a16="http://schemas.microsoft.com/office/drawing/2014/main" id="{F058CBF7-4744-4E49-B2EE-ADF0816A47FA}"/>
              </a:ext>
            </a:extLst>
          </p:cNvPr>
          <p:cNvSpPr txBox="1"/>
          <p:nvPr/>
        </p:nvSpPr>
        <p:spPr>
          <a:xfrm>
            <a:off x="5692026" y="4877830"/>
            <a:ext cx="276202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HC distance calculation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90°-30° = 60°x 60nm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3600nm</a:t>
            </a:r>
          </a:p>
        </p:txBody>
      </p:sp>
      <p:sp>
        <p:nvSpPr>
          <p:cNvPr id="3" name="Rectangle 2">
            <a:extLst>
              <a:ext uri="{FF2B5EF4-FFF2-40B4-BE49-F238E27FC236}">
                <a16:creationId xmlns:a16="http://schemas.microsoft.com/office/drawing/2014/main" id="{B66104BD-721E-4E8C-B3E1-74DCF78A97C1}"/>
              </a:ext>
            </a:extLst>
          </p:cNvPr>
          <p:cNvSpPr/>
          <p:nvPr/>
        </p:nvSpPr>
        <p:spPr>
          <a:xfrm>
            <a:off x="284585" y="1714754"/>
            <a:ext cx="776890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But instead of relating the distances to the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Geographic Position </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of a Celestial Body, it based entirely upon the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Assumed Position</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0326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22" presetClass="entr" presetSubtype="1"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childTnLst>
                          </p:cTn>
                        </p:par>
                        <p:par>
                          <p:cTn id="51" fill="hold">
                            <p:stCondLst>
                              <p:cond delay="500"/>
                            </p:stCondLst>
                            <p:childTnLst>
                              <p:par>
                                <p:cTn id="52" presetID="22" presetClass="entr" presetSubtype="4"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down)">
                                      <p:cBhvr>
                                        <p:cTn id="54" dur="500"/>
                                        <p:tgtEl>
                                          <p:spTgt spid="28"/>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par>
                          <p:cTn id="59" fill="hold">
                            <p:stCondLst>
                              <p:cond delay="1500"/>
                            </p:stCondLst>
                            <p:childTnLst>
                              <p:par>
                                <p:cTn id="60" presetID="22" presetClass="entr" presetSubtype="8" fill="hold" nodeType="after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left)">
                                      <p:cBhvr>
                                        <p:cTn id="62" dur="2000"/>
                                        <p:tgtEl>
                                          <p:spTgt spid="27"/>
                                        </p:tgtEl>
                                      </p:cBhvr>
                                    </p:animEffect>
                                  </p:childTnLst>
                                </p:cTn>
                              </p:par>
                            </p:childTnLst>
                          </p:cTn>
                        </p:par>
                        <p:par>
                          <p:cTn id="63" fill="hold">
                            <p:stCondLst>
                              <p:cond delay="3500"/>
                            </p:stCondLst>
                            <p:childTnLst>
                              <p:par>
                                <p:cTn id="64" presetID="10" presetClass="entr" presetSubtype="0" fill="hold" grpId="0" nodeType="after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childTnLst>
                          </p:cTn>
                        </p:par>
                        <p:par>
                          <p:cTn id="67" fill="hold">
                            <p:stCondLst>
                              <p:cond delay="4000"/>
                            </p:stCondLst>
                            <p:childTnLst>
                              <p:par>
                                <p:cTn id="68" presetID="10" presetClass="entr" presetSubtype="0" fill="hold" grpId="0"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par>
                                <p:cTn id="71" presetID="1" presetClass="entr"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6" grpId="0" animBg="1"/>
      <p:bldP spid="21" grpId="0" animBg="1"/>
      <p:bldP spid="28" grpId="0" animBg="1"/>
      <p:bldP spid="28" grpId="1" animBg="1"/>
      <p:bldP spid="29" grpId="0"/>
      <p:bldP spid="30" grpId="0"/>
      <p:bldP spid="31" grpId="0"/>
      <p:bldP spid="32" grpId="0"/>
      <p:bldP spid="17" grpId="0" animBg="1"/>
      <p:bldP spid="44" grpId="0"/>
      <p:bldP spid="37" grpId="0"/>
      <p:bldP spid="38"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66675" y="228600"/>
            <a:ext cx="8991600" cy="609600"/>
          </a:xfrm>
        </p:spPr>
        <p:txBody>
          <a:bodyPr/>
          <a:lstStyle/>
          <a:p>
            <a:pPr algn="ctr"/>
            <a:r>
              <a:rPr lang="en-US" b="1" dirty="0">
                <a:solidFill>
                  <a:schemeClr val="tx1"/>
                </a:solidFill>
              </a:rPr>
              <a:t>Altitude Intercept Method </a:t>
            </a:r>
          </a:p>
        </p:txBody>
      </p:sp>
      <p:sp>
        <p:nvSpPr>
          <p:cNvPr id="5" name="Content Placeholder 4"/>
          <p:cNvSpPr>
            <a:spLocks noGrp="1"/>
          </p:cNvSpPr>
          <p:nvPr>
            <p:ph idx="12"/>
          </p:nvPr>
        </p:nvSpPr>
        <p:spPr>
          <a:xfrm>
            <a:off x="256031" y="770992"/>
            <a:ext cx="5534319" cy="426855"/>
          </a:xfrm>
        </p:spPr>
        <p:txBody>
          <a:bodyPr>
            <a:noAutofit/>
          </a:bodyPr>
          <a:lstStyle/>
          <a:p>
            <a:pPr marL="0" indent="0">
              <a:buNone/>
            </a:pPr>
            <a:endParaRPr lang="en-US" sz="1800" dirty="0">
              <a:solidFill>
                <a:schemeClr val="tx1"/>
              </a:solidFill>
            </a:endParaRPr>
          </a:p>
          <a:p>
            <a:pPr marL="0" indent="0">
              <a:buNone/>
            </a:pPr>
            <a:endParaRPr lang="en-US" sz="1800" dirty="0">
              <a:solidFill>
                <a:schemeClr val="tx1"/>
              </a:solidFill>
            </a:endParaRPr>
          </a:p>
        </p:txBody>
      </p:sp>
      <p:sp>
        <p:nvSpPr>
          <p:cNvPr id="14" name="Content Placeholder 4">
            <a:extLst>
              <a:ext uri="{FF2B5EF4-FFF2-40B4-BE49-F238E27FC236}">
                <a16:creationId xmlns:a16="http://schemas.microsoft.com/office/drawing/2014/main" id="{3806260F-6B00-4CF8-9ECE-0FD960EEB549}"/>
              </a:ext>
            </a:extLst>
          </p:cNvPr>
          <p:cNvSpPr txBox="1">
            <a:spLocks/>
          </p:cNvSpPr>
          <p:nvPr/>
        </p:nvSpPr>
        <p:spPr>
          <a:xfrm>
            <a:off x="381000" y="2508255"/>
            <a:ext cx="8001794" cy="17232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TextBox 17">
            <a:extLst>
              <a:ext uri="{FF2B5EF4-FFF2-40B4-BE49-F238E27FC236}">
                <a16:creationId xmlns:a16="http://schemas.microsoft.com/office/drawing/2014/main" id="{A8D82F10-AE87-495A-833B-9A4EA8806BE8}"/>
              </a:ext>
            </a:extLst>
          </p:cNvPr>
          <p:cNvSpPr txBox="1"/>
          <p:nvPr/>
        </p:nvSpPr>
        <p:spPr>
          <a:xfrm>
            <a:off x="5110861" y="4720153"/>
            <a:ext cx="4970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a:t>
            </a:r>
          </a:p>
        </p:txBody>
      </p:sp>
      <p:sp>
        <p:nvSpPr>
          <p:cNvPr id="6" name="Oval 5">
            <a:extLst>
              <a:ext uri="{FF2B5EF4-FFF2-40B4-BE49-F238E27FC236}">
                <a16:creationId xmlns:a16="http://schemas.microsoft.com/office/drawing/2014/main" id="{3BADC9EF-C14F-4092-AE40-8366F96B3B03}"/>
              </a:ext>
            </a:extLst>
          </p:cNvPr>
          <p:cNvSpPr/>
          <p:nvPr/>
        </p:nvSpPr>
        <p:spPr>
          <a:xfrm>
            <a:off x="5433759" y="2950425"/>
            <a:ext cx="3581400" cy="3048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0" name="Straight Connector 19">
            <a:extLst>
              <a:ext uri="{FF2B5EF4-FFF2-40B4-BE49-F238E27FC236}">
                <a16:creationId xmlns:a16="http://schemas.microsoft.com/office/drawing/2014/main" id="{55B5920E-46E7-456F-B6D5-55538537574A}"/>
              </a:ext>
            </a:extLst>
          </p:cNvPr>
          <p:cNvCxnSpPr>
            <a:endCxn id="21" idx="2"/>
          </p:cNvCxnSpPr>
          <p:nvPr/>
        </p:nvCxnSpPr>
        <p:spPr>
          <a:xfrm flipV="1">
            <a:off x="7312123" y="2667653"/>
            <a:ext cx="1162884" cy="1785421"/>
          </a:xfrm>
          <a:prstGeom prst="line">
            <a:avLst/>
          </a:prstGeom>
          <a:ln w="19050">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21" name="5-Point Star 48">
            <a:extLst>
              <a:ext uri="{FF2B5EF4-FFF2-40B4-BE49-F238E27FC236}">
                <a16:creationId xmlns:a16="http://schemas.microsoft.com/office/drawing/2014/main" id="{56B36091-E0AF-4E37-8550-3162C4EFE20C}"/>
              </a:ext>
            </a:extLst>
          </p:cNvPr>
          <p:cNvSpPr/>
          <p:nvPr/>
        </p:nvSpPr>
        <p:spPr>
          <a:xfrm>
            <a:off x="8431348" y="2439054"/>
            <a:ext cx="228600" cy="228600"/>
          </a:xfrm>
          <a:prstGeom prst="star5">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2" name="Straight Connector 21">
            <a:extLst>
              <a:ext uri="{FF2B5EF4-FFF2-40B4-BE49-F238E27FC236}">
                <a16:creationId xmlns:a16="http://schemas.microsoft.com/office/drawing/2014/main" id="{78D4DE92-AE15-44BD-86CF-88E0AB40BB4C}"/>
              </a:ext>
            </a:extLst>
          </p:cNvPr>
          <p:cNvCxnSpPr/>
          <p:nvPr/>
        </p:nvCxnSpPr>
        <p:spPr>
          <a:xfrm flipV="1">
            <a:off x="7238701" y="4300674"/>
            <a:ext cx="152400" cy="1795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AF4E2A-A60D-4B95-A070-266AEA40ECF7}"/>
              </a:ext>
            </a:extLst>
          </p:cNvPr>
          <p:cNvCxnSpPr/>
          <p:nvPr/>
        </p:nvCxnSpPr>
        <p:spPr>
          <a:xfrm flipV="1">
            <a:off x="7126103" y="4318624"/>
            <a:ext cx="112598" cy="16981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993939E-A378-4331-AF16-C5E8CF8BF6A3}"/>
              </a:ext>
            </a:extLst>
          </p:cNvPr>
          <p:cNvCxnSpPr>
            <a:cxnSpLocks/>
          </p:cNvCxnSpPr>
          <p:nvPr/>
        </p:nvCxnSpPr>
        <p:spPr>
          <a:xfrm flipV="1">
            <a:off x="5433759" y="4460060"/>
            <a:ext cx="1899574" cy="249867"/>
          </a:xfrm>
          <a:prstGeom prst="straightConnector1">
            <a:avLst/>
          </a:prstGeom>
          <a:ln w="19050">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Freeform 29">
            <a:extLst>
              <a:ext uri="{FF2B5EF4-FFF2-40B4-BE49-F238E27FC236}">
                <a16:creationId xmlns:a16="http://schemas.microsoft.com/office/drawing/2014/main" id="{62531F5C-C9AD-4E3E-A5DD-FABF66D84E79}"/>
              </a:ext>
            </a:extLst>
          </p:cNvPr>
          <p:cNvSpPr/>
          <p:nvPr/>
        </p:nvSpPr>
        <p:spPr>
          <a:xfrm rot="-1620000" flipV="1">
            <a:off x="6034122" y="4342590"/>
            <a:ext cx="68007" cy="247650"/>
          </a:xfrm>
          <a:custGeom>
            <a:avLst/>
            <a:gdLst>
              <a:gd name="connsiteX0" fmla="*/ 38100 w 68007"/>
              <a:gd name="connsiteY0" fmla="*/ 247650 h 247650"/>
              <a:gd name="connsiteX1" fmla="*/ 66675 w 68007"/>
              <a:gd name="connsiteY1" fmla="*/ 104775 h 247650"/>
              <a:gd name="connsiteX2" fmla="*/ 0 w 68007"/>
              <a:gd name="connsiteY2" fmla="*/ 0 h 247650"/>
            </a:gdLst>
            <a:ahLst/>
            <a:cxnLst>
              <a:cxn ang="0">
                <a:pos x="connsiteX0" y="connsiteY0"/>
              </a:cxn>
              <a:cxn ang="0">
                <a:pos x="connsiteX1" y="connsiteY1"/>
              </a:cxn>
              <a:cxn ang="0">
                <a:pos x="connsiteX2" y="connsiteY2"/>
              </a:cxn>
            </a:cxnLst>
            <a:rect l="l" t="t" r="r" b="b"/>
            <a:pathLst>
              <a:path w="68007" h="247650">
                <a:moveTo>
                  <a:pt x="38100" y="247650"/>
                </a:moveTo>
                <a:cubicBezTo>
                  <a:pt x="55562" y="196850"/>
                  <a:pt x="73025" y="146050"/>
                  <a:pt x="66675" y="104775"/>
                </a:cubicBezTo>
                <a:cubicBezTo>
                  <a:pt x="60325" y="63500"/>
                  <a:pt x="30162" y="31750"/>
                  <a:pt x="0" y="0"/>
                </a:cubicBezTo>
              </a:path>
            </a:pathLst>
          </a:custGeom>
          <a:noFill/>
          <a:ln>
            <a:solidFill>
              <a:srgbClr val="FF000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TextBox 28">
            <a:extLst>
              <a:ext uri="{FF2B5EF4-FFF2-40B4-BE49-F238E27FC236}">
                <a16:creationId xmlns:a16="http://schemas.microsoft.com/office/drawing/2014/main" id="{0D07D814-7E75-4991-89A7-52162302EB48}"/>
              </a:ext>
            </a:extLst>
          </p:cNvPr>
          <p:cNvSpPr txBox="1"/>
          <p:nvPr/>
        </p:nvSpPr>
        <p:spPr>
          <a:xfrm>
            <a:off x="6132893" y="4236424"/>
            <a:ext cx="6716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30°</a:t>
            </a:r>
          </a:p>
        </p:txBody>
      </p:sp>
      <p:sp>
        <p:nvSpPr>
          <p:cNvPr id="30" name="TextBox 29">
            <a:extLst>
              <a:ext uri="{FF2B5EF4-FFF2-40B4-BE49-F238E27FC236}">
                <a16:creationId xmlns:a16="http://schemas.microsoft.com/office/drawing/2014/main" id="{3D192BD7-440C-4246-BE4F-459A236C3F72}"/>
              </a:ext>
            </a:extLst>
          </p:cNvPr>
          <p:cNvSpPr txBox="1"/>
          <p:nvPr/>
        </p:nvSpPr>
        <p:spPr>
          <a:xfrm>
            <a:off x="6888610" y="3594570"/>
            <a:ext cx="6716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HC</a:t>
            </a:r>
          </a:p>
        </p:txBody>
      </p:sp>
      <p:sp>
        <p:nvSpPr>
          <p:cNvPr id="31" name="TextBox 30">
            <a:extLst>
              <a:ext uri="{FF2B5EF4-FFF2-40B4-BE49-F238E27FC236}">
                <a16:creationId xmlns:a16="http://schemas.microsoft.com/office/drawing/2014/main" id="{12030DA2-FAC2-49D7-A326-1CBCE959F10E}"/>
              </a:ext>
            </a:extLst>
          </p:cNvPr>
          <p:cNvSpPr txBox="1"/>
          <p:nvPr/>
        </p:nvSpPr>
        <p:spPr>
          <a:xfrm>
            <a:off x="7230373" y="4502431"/>
            <a:ext cx="16936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Azimuth - 085</a:t>
            </a:r>
          </a:p>
        </p:txBody>
      </p:sp>
      <p:sp>
        <p:nvSpPr>
          <p:cNvPr id="17" name="Oval 16">
            <a:extLst>
              <a:ext uri="{FF2B5EF4-FFF2-40B4-BE49-F238E27FC236}">
                <a16:creationId xmlns:a16="http://schemas.microsoft.com/office/drawing/2014/main" id="{6EA4213D-52D2-4E5F-BEF6-0B27A847B200}"/>
              </a:ext>
            </a:extLst>
          </p:cNvPr>
          <p:cNvSpPr/>
          <p:nvPr/>
        </p:nvSpPr>
        <p:spPr>
          <a:xfrm>
            <a:off x="5395943" y="4650067"/>
            <a:ext cx="99288" cy="891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TextBox 33">
            <a:extLst>
              <a:ext uri="{FF2B5EF4-FFF2-40B4-BE49-F238E27FC236}">
                <a16:creationId xmlns:a16="http://schemas.microsoft.com/office/drawing/2014/main" id="{E6A550B2-DA72-4920-986B-579613B44E1A}"/>
              </a:ext>
            </a:extLst>
          </p:cNvPr>
          <p:cNvSpPr txBox="1"/>
          <p:nvPr/>
        </p:nvSpPr>
        <p:spPr>
          <a:xfrm>
            <a:off x="350815" y="857012"/>
            <a:ext cx="8001794" cy="6771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We take a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Sight</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of the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Celestial Body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using a Sextant,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correcting</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for Index Error, Height of Eye, Barometric Pressure and Temperature to get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Height Observed (HO).  </a:t>
            </a:r>
          </a:p>
        </p:txBody>
      </p:sp>
      <p:sp>
        <p:nvSpPr>
          <p:cNvPr id="35" name="TextBox 34">
            <a:extLst>
              <a:ext uri="{FF2B5EF4-FFF2-40B4-BE49-F238E27FC236}">
                <a16:creationId xmlns:a16="http://schemas.microsoft.com/office/drawing/2014/main" id="{8D667409-B3C8-4CF0-B83B-54AC586E9591}"/>
              </a:ext>
            </a:extLst>
          </p:cNvPr>
          <p:cNvSpPr txBox="1"/>
          <p:nvPr/>
        </p:nvSpPr>
        <p:spPr>
          <a:xfrm>
            <a:off x="291873" y="1572884"/>
            <a:ext cx="786152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HO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will be larger or smaller than the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HC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because our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DR</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is very unlikely to be 100% accurate.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p:txBody>
      </p:sp>
      <p:sp>
        <p:nvSpPr>
          <p:cNvPr id="39" name="TextBox 38">
            <a:extLst>
              <a:ext uri="{FF2B5EF4-FFF2-40B4-BE49-F238E27FC236}">
                <a16:creationId xmlns:a16="http://schemas.microsoft.com/office/drawing/2014/main" id="{19C39635-A053-4509-9A97-0B623D2056ED}"/>
              </a:ext>
            </a:extLst>
          </p:cNvPr>
          <p:cNvSpPr txBox="1"/>
          <p:nvPr/>
        </p:nvSpPr>
        <p:spPr>
          <a:xfrm>
            <a:off x="5946107" y="5130137"/>
            <a:ext cx="2412433"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HO distance = 3660nm</a:t>
            </a:r>
          </a:p>
        </p:txBody>
      </p:sp>
      <p:cxnSp>
        <p:nvCxnSpPr>
          <p:cNvPr id="40" name="Straight Arrow Connector 39">
            <a:extLst>
              <a:ext uri="{FF2B5EF4-FFF2-40B4-BE49-F238E27FC236}">
                <a16:creationId xmlns:a16="http://schemas.microsoft.com/office/drawing/2014/main" id="{86020AFC-FB7D-42A4-B1AF-65DD6351DDF3}"/>
              </a:ext>
            </a:extLst>
          </p:cNvPr>
          <p:cNvCxnSpPr>
            <a:cxnSpLocks/>
          </p:cNvCxnSpPr>
          <p:nvPr/>
        </p:nvCxnSpPr>
        <p:spPr>
          <a:xfrm flipV="1">
            <a:off x="4800600" y="4473834"/>
            <a:ext cx="2438101" cy="336138"/>
          </a:xfrm>
          <a:prstGeom prst="straightConnector1">
            <a:avLst/>
          </a:prstGeom>
          <a:ln w="1905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Freeform 29">
            <a:extLst>
              <a:ext uri="{FF2B5EF4-FFF2-40B4-BE49-F238E27FC236}">
                <a16:creationId xmlns:a16="http://schemas.microsoft.com/office/drawing/2014/main" id="{8A464B49-DDB3-4C8F-8875-3A5BB5FC901D}"/>
              </a:ext>
            </a:extLst>
          </p:cNvPr>
          <p:cNvSpPr/>
          <p:nvPr/>
        </p:nvSpPr>
        <p:spPr>
          <a:xfrm rot="-1620000" flipV="1">
            <a:off x="5254469" y="4522722"/>
            <a:ext cx="68007" cy="247650"/>
          </a:xfrm>
          <a:custGeom>
            <a:avLst/>
            <a:gdLst>
              <a:gd name="connsiteX0" fmla="*/ 38100 w 68007"/>
              <a:gd name="connsiteY0" fmla="*/ 247650 h 247650"/>
              <a:gd name="connsiteX1" fmla="*/ 66675 w 68007"/>
              <a:gd name="connsiteY1" fmla="*/ 104775 h 247650"/>
              <a:gd name="connsiteX2" fmla="*/ 0 w 68007"/>
              <a:gd name="connsiteY2" fmla="*/ 0 h 247650"/>
            </a:gdLst>
            <a:ahLst/>
            <a:cxnLst>
              <a:cxn ang="0">
                <a:pos x="connsiteX0" y="connsiteY0"/>
              </a:cxn>
              <a:cxn ang="0">
                <a:pos x="connsiteX1" y="connsiteY1"/>
              </a:cxn>
              <a:cxn ang="0">
                <a:pos x="connsiteX2" y="connsiteY2"/>
              </a:cxn>
            </a:cxnLst>
            <a:rect l="l" t="t" r="r" b="b"/>
            <a:pathLst>
              <a:path w="68007" h="247650">
                <a:moveTo>
                  <a:pt x="38100" y="247650"/>
                </a:moveTo>
                <a:cubicBezTo>
                  <a:pt x="55562" y="196850"/>
                  <a:pt x="73025" y="146050"/>
                  <a:pt x="66675" y="104775"/>
                </a:cubicBezTo>
                <a:cubicBezTo>
                  <a:pt x="60325" y="63500"/>
                  <a:pt x="30162" y="31750"/>
                  <a:pt x="0" y="0"/>
                </a:cubicBezTo>
              </a:path>
            </a:pathLst>
          </a:cu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TextBox 42">
            <a:extLst>
              <a:ext uri="{FF2B5EF4-FFF2-40B4-BE49-F238E27FC236}">
                <a16:creationId xmlns:a16="http://schemas.microsoft.com/office/drawing/2014/main" id="{96FF63EE-0E9C-48B5-86DF-1E66DA05B3A9}"/>
              </a:ext>
            </a:extLst>
          </p:cNvPr>
          <p:cNvSpPr txBox="1"/>
          <p:nvPr/>
        </p:nvSpPr>
        <p:spPr>
          <a:xfrm>
            <a:off x="308130" y="2244898"/>
            <a:ext cx="567348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 this case, the Altitude or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HO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is 29.5°</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which</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is less than the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HC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by 0.5°. </a:t>
            </a: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963ACB18-1FD2-40D1-AC45-C77B3EEC0C8C}"/>
              </a:ext>
            </a:extLst>
          </p:cNvPr>
          <p:cNvSpPr txBox="1"/>
          <p:nvPr/>
        </p:nvSpPr>
        <p:spPr>
          <a:xfrm>
            <a:off x="7381795" y="4215661"/>
            <a:ext cx="6716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GP</a:t>
            </a:r>
          </a:p>
        </p:txBody>
      </p:sp>
      <p:sp>
        <p:nvSpPr>
          <p:cNvPr id="49" name="TextBox 48">
            <a:extLst>
              <a:ext uri="{FF2B5EF4-FFF2-40B4-BE49-F238E27FC236}">
                <a16:creationId xmlns:a16="http://schemas.microsoft.com/office/drawing/2014/main" id="{461AFF9F-89C1-4BF6-A90B-E975FE28C7FB}"/>
              </a:ext>
            </a:extLst>
          </p:cNvPr>
          <p:cNvSpPr txBox="1"/>
          <p:nvPr/>
        </p:nvSpPr>
        <p:spPr>
          <a:xfrm>
            <a:off x="4640883" y="4293000"/>
            <a:ext cx="6716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29.5°</a:t>
            </a:r>
          </a:p>
        </p:txBody>
      </p:sp>
      <p:sp>
        <p:nvSpPr>
          <p:cNvPr id="38" name="TextBox 37">
            <a:extLst>
              <a:ext uri="{FF2B5EF4-FFF2-40B4-BE49-F238E27FC236}">
                <a16:creationId xmlns:a16="http://schemas.microsoft.com/office/drawing/2014/main" id="{F058CBF7-4744-4E49-B2EE-ADF0816A47FA}"/>
              </a:ext>
            </a:extLst>
          </p:cNvPr>
          <p:cNvSpPr txBox="1"/>
          <p:nvPr/>
        </p:nvSpPr>
        <p:spPr>
          <a:xfrm>
            <a:off x="5722108" y="4821960"/>
            <a:ext cx="27620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HC distance = 3600nm</a:t>
            </a:r>
          </a:p>
        </p:txBody>
      </p:sp>
      <p:sp>
        <p:nvSpPr>
          <p:cNvPr id="41" name="TextBox 40">
            <a:extLst>
              <a:ext uri="{FF2B5EF4-FFF2-40B4-BE49-F238E27FC236}">
                <a16:creationId xmlns:a16="http://schemas.microsoft.com/office/drawing/2014/main" id="{F8467538-9904-43B3-AA26-E27C89099E9E}"/>
              </a:ext>
            </a:extLst>
          </p:cNvPr>
          <p:cNvSpPr txBox="1"/>
          <p:nvPr/>
        </p:nvSpPr>
        <p:spPr>
          <a:xfrm>
            <a:off x="368849" y="3468701"/>
            <a:ext cx="45425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More easily, if 1° = 60nm then 0.5° difference between HC and HO = 30nm.</a:t>
            </a: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007B46C6-3222-42F0-9EEB-4C54607B7D0B}"/>
              </a:ext>
            </a:extLst>
          </p:cNvPr>
          <p:cNvSpPr txBox="1"/>
          <p:nvPr/>
        </p:nvSpPr>
        <p:spPr>
          <a:xfrm>
            <a:off x="331223" y="4141441"/>
            <a:ext cx="4272949"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If the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HO is less than the HC</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in terms of distance, we must be further away from the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Geographic Position (GP)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on a bearing opposite to the Azimuth.  </a:t>
            </a: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7D9322BE-B9F4-4D9F-8466-D5669A58F725}"/>
              </a:ext>
            </a:extLst>
          </p:cNvPr>
          <p:cNvSpPr txBox="1"/>
          <p:nvPr/>
        </p:nvSpPr>
        <p:spPr>
          <a:xfrm>
            <a:off x="366211" y="5297004"/>
            <a:ext cx="491240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If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HO</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is more than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HC</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we must be closer to the</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Geographic Position (GP)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along the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Azimuth</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75356207-06AF-4EF8-A151-B964CC3C2F8B}"/>
              </a:ext>
            </a:extLst>
          </p:cNvPr>
          <p:cNvSpPr txBox="1"/>
          <p:nvPr/>
        </p:nvSpPr>
        <p:spPr>
          <a:xfrm>
            <a:off x="389807" y="2834841"/>
            <a:ext cx="523636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HO distance calculation = 90°-29.5° = 30.5°x 60nm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3630nm</a:t>
            </a:r>
          </a:p>
        </p:txBody>
      </p:sp>
      <p:sp>
        <p:nvSpPr>
          <p:cNvPr id="48" name="Oval 47">
            <a:extLst>
              <a:ext uri="{FF2B5EF4-FFF2-40B4-BE49-F238E27FC236}">
                <a16:creationId xmlns:a16="http://schemas.microsoft.com/office/drawing/2014/main" id="{5938B141-366E-46E7-ABFD-95CA9572EC83}"/>
              </a:ext>
            </a:extLst>
          </p:cNvPr>
          <p:cNvSpPr/>
          <p:nvPr/>
        </p:nvSpPr>
        <p:spPr>
          <a:xfrm>
            <a:off x="4759316" y="2514156"/>
            <a:ext cx="4818593" cy="38900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6" name="Straight Arrow Connector 35">
            <a:extLst>
              <a:ext uri="{FF2B5EF4-FFF2-40B4-BE49-F238E27FC236}">
                <a16:creationId xmlns:a16="http://schemas.microsoft.com/office/drawing/2014/main" id="{9E05CD1C-C728-4B71-B8AC-19A333B6C85E}"/>
              </a:ext>
            </a:extLst>
          </p:cNvPr>
          <p:cNvCxnSpPr>
            <a:cxnSpLocks/>
          </p:cNvCxnSpPr>
          <p:nvPr/>
        </p:nvCxnSpPr>
        <p:spPr>
          <a:xfrm flipV="1">
            <a:off x="4800600" y="2695244"/>
            <a:ext cx="3653449" cy="21030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5B9AD17-F60A-4507-93D7-63105829E64D}"/>
              </a:ext>
            </a:extLst>
          </p:cNvPr>
          <p:cNvCxnSpPr/>
          <p:nvPr/>
        </p:nvCxnSpPr>
        <p:spPr>
          <a:xfrm flipV="1">
            <a:off x="5415713" y="2680994"/>
            <a:ext cx="3030708" cy="199785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AC66224-3F66-47E2-8741-1CB5A76363C4}"/>
              </a:ext>
            </a:extLst>
          </p:cNvPr>
          <p:cNvSpPr txBox="1"/>
          <p:nvPr/>
        </p:nvSpPr>
        <p:spPr>
          <a:xfrm>
            <a:off x="6383546" y="3290492"/>
            <a:ext cx="6716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HO</a:t>
            </a:r>
          </a:p>
        </p:txBody>
      </p:sp>
    </p:spTree>
    <p:extLst>
      <p:ext uri="{BB962C8B-B14F-4D97-AF65-F5344CB8AC3E}">
        <p14:creationId xmlns:p14="http://schemas.microsoft.com/office/powerpoint/2010/main" val="154470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hidden"/>
                                      </p:to>
                                    </p:set>
                                  </p:childTnLst>
                                </p:cTn>
                              </p:par>
                            </p:childTnLst>
                          </p:cTn>
                        </p:par>
                        <p:par>
                          <p:cTn id="32" fill="hold">
                            <p:stCondLst>
                              <p:cond delay="0"/>
                            </p:stCondLst>
                            <p:childTnLst>
                              <p:par>
                                <p:cTn id="33" presetID="10" presetClass="entr" presetSubtype="0" fill="hold" grpId="0" nodeType="after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left)">
                                      <p:cBhvr>
                                        <p:cTn id="39" dur="2000"/>
                                        <p:tgtEl>
                                          <p:spTgt spid="36"/>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childTnLst>
                                </p:cTn>
                              </p:par>
                              <p:par>
                                <p:cTn id="46" presetID="10" presetClass="entr" presetSubtype="0" fill="hold"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childTnLst>
                          </p:cTn>
                        </p:par>
                        <p:par>
                          <p:cTn id="49" fill="hold">
                            <p:stCondLst>
                              <p:cond delay="3000"/>
                            </p:stCondLst>
                            <p:childTnLst>
                              <p:par>
                                <p:cTn id="50" presetID="22" presetClass="entr" presetSubtype="4" fill="hold" grpId="0" nodeType="after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down)">
                                      <p:cBhvr>
                                        <p:cTn id="52" dur="500"/>
                                        <p:tgtEl>
                                          <p:spTgt spid="42"/>
                                        </p:tgtEl>
                                      </p:cBhvr>
                                    </p:animEffect>
                                  </p:childTnLst>
                                </p:cTn>
                              </p:par>
                              <p:par>
                                <p:cTn id="53" presetID="1" presetClass="exit" presetSubtype="0" fill="hold" grpId="1" nodeType="withEffect">
                                  <p:stCondLst>
                                    <p:cond delay="0"/>
                                  </p:stCondLst>
                                  <p:childTnLst>
                                    <p:set>
                                      <p:cBhvr>
                                        <p:cTn id="54" dur="1" fill="hold">
                                          <p:stCondLst>
                                            <p:cond delay="0"/>
                                          </p:stCondLst>
                                        </p:cTn>
                                        <p:tgtEl>
                                          <p:spTgt spid="4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42" presetClass="path" presetSubtype="0" accel="50000" decel="50000" fill="hold" grpId="0" nodeType="withEffect">
                                  <p:stCondLst>
                                    <p:cond delay="0"/>
                                  </p:stCondLst>
                                  <p:childTnLst>
                                    <p:animMotion origin="layout" path="M 3.88889E-6 -7.40741E-7 L -0.06962 0.01389 " pathEditMode="relative" rAng="0" ptsTypes="AA">
                                      <p:cBhvr>
                                        <p:cTn id="60" dur="2000" fill="hold"/>
                                        <p:tgtEl>
                                          <p:spTgt spid="17"/>
                                        </p:tgtEl>
                                        <p:attrNameLst>
                                          <p:attrName>ppt_x</p:attrName>
                                          <p:attrName>ppt_y</p:attrName>
                                        </p:attrNameLst>
                                      </p:cBhvr>
                                      <p:rCtr x="-3490" y="694"/>
                                    </p:animMotion>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7" grpId="0" animBg="1"/>
      <p:bldP spid="34" grpId="0"/>
      <p:bldP spid="35" grpId="0"/>
      <p:bldP spid="39" grpId="0" animBg="1"/>
      <p:bldP spid="42" grpId="0" animBg="1"/>
      <p:bldP spid="42" grpId="1" animBg="1"/>
      <p:bldP spid="43" grpId="0"/>
      <p:bldP spid="49" grpId="0"/>
      <p:bldP spid="41" grpId="0"/>
      <p:bldP spid="45" grpId="0"/>
      <p:bldP spid="46" grpId="0"/>
      <p:bldP spid="47" grpId="0"/>
      <p:bldP spid="48" grpId="0" animBg="1"/>
      <p:bldP spid="5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66675" y="228600"/>
            <a:ext cx="8991600" cy="609600"/>
          </a:xfrm>
        </p:spPr>
        <p:txBody>
          <a:bodyPr/>
          <a:lstStyle/>
          <a:p>
            <a:pPr algn="ctr"/>
            <a:r>
              <a:rPr lang="en-US" b="1" dirty="0">
                <a:solidFill>
                  <a:schemeClr val="tx1"/>
                </a:solidFill>
              </a:rPr>
              <a:t>Altitude Intercept Method </a:t>
            </a:r>
          </a:p>
        </p:txBody>
      </p:sp>
      <p:sp>
        <p:nvSpPr>
          <p:cNvPr id="5" name="Content Placeholder 4"/>
          <p:cNvSpPr>
            <a:spLocks noGrp="1"/>
          </p:cNvSpPr>
          <p:nvPr>
            <p:ph idx="12"/>
          </p:nvPr>
        </p:nvSpPr>
        <p:spPr>
          <a:xfrm>
            <a:off x="256031" y="770992"/>
            <a:ext cx="5534319" cy="426855"/>
          </a:xfrm>
        </p:spPr>
        <p:txBody>
          <a:bodyPr>
            <a:noAutofit/>
          </a:bodyPr>
          <a:lstStyle/>
          <a:p>
            <a:pPr marL="0" indent="0">
              <a:buNone/>
            </a:pPr>
            <a:endParaRPr lang="en-US" sz="1800" dirty="0">
              <a:solidFill>
                <a:schemeClr val="tx1"/>
              </a:solidFill>
            </a:endParaRPr>
          </a:p>
          <a:p>
            <a:pPr marL="0" indent="0">
              <a:buNone/>
            </a:pPr>
            <a:endParaRPr lang="en-US" sz="1800" dirty="0">
              <a:solidFill>
                <a:schemeClr val="tx1"/>
              </a:solidFill>
            </a:endParaRPr>
          </a:p>
        </p:txBody>
      </p:sp>
      <p:sp>
        <p:nvSpPr>
          <p:cNvPr id="14" name="Content Placeholder 4">
            <a:extLst>
              <a:ext uri="{FF2B5EF4-FFF2-40B4-BE49-F238E27FC236}">
                <a16:creationId xmlns:a16="http://schemas.microsoft.com/office/drawing/2014/main" id="{3806260F-6B00-4CF8-9ECE-0FD960EEB549}"/>
              </a:ext>
            </a:extLst>
          </p:cNvPr>
          <p:cNvSpPr txBox="1">
            <a:spLocks/>
          </p:cNvSpPr>
          <p:nvPr/>
        </p:nvSpPr>
        <p:spPr>
          <a:xfrm>
            <a:off x="381000" y="2508255"/>
            <a:ext cx="8001794" cy="17232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TextBox 17">
            <a:extLst>
              <a:ext uri="{FF2B5EF4-FFF2-40B4-BE49-F238E27FC236}">
                <a16:creationId xmlns:a16="http://schemas.microsoft.com/office/drawing/2014/main" id="{A8D82F10-AE87-495A-833B-9A4EA8806BE8}"/>
              </a:ext>
            </a:extLst>
          </p:cNvPr>
          <p:cNvSpPr txBox="1"/>
          <p:nvPr/>
        </p:nvSpPr>
        <p:spPr>
          <a:xfrm>
            <a:off x="5057994" y="4702622"/>
            <a:ext cx="4970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a:t>
            </a:r>
          </a:p>
        </p:txBody>
      </p:sp>
      <p:sp>
        <p:nvSpPr>
          <p:cNvPr id="6" name="Oval 5">
            <a:extLst>
              <a:ext uri="{FF2B5EF4-FFF2-40B4-BE49-F238E27FC236}">
                <a16:creationId xmlns:a16="http://schemas.microsoft.com/office/drawing/2014/main" id="{3BADC9EF-C14F-4092-AE40-8366F96B3B03}"/>
              </a:ext>
            </a:extLst>
          </p:cNvPr>
          <p:cNvSpPr/>
          <p:nvPr/>
        </p:nvSpPr>
        <p:spPr>
          <a:xfrm>
            <a:off x="5433759" y="2950425"/>
            <a:ext cx="3581400" cy="3048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0" name="Straight Connector 19">
            <a:extLst>
              <a:ext uri="{FF2B5EF4-FFF2-40B4-BE49-F238E27FC236}">
                <a16:creationId xmlns:a16="http://schemas.microsoft.com/office/drawing/2014/main" id="{55B5920E-46E7-456F-B6D5-55538537574A}"/>
              </a:ext>
            </a:extLst>
          </p:cNvPr>
          <p:cNvCxnSpPr>
            <a:endCxn id="21" idx="2"/>
          </p:cNvCxnSpPr>
          <p:nvPr/>
        </p:nvCxnSpPr>
        <p:spPr>
          <a:xfrm flipV="1">
            <a:off x="7312123" y="2667653"/>
            <a:ext cx="1162884" cy="1785421"/>
          </a:xfrm>
          <a:prstGeom prst="line">
            <a:avLst/>
          </a:prstGeom>
          <a:ln w="19050">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21" name="5-Point Star 48">
            <a:extLst>
              <a:ext uri="{FF2B5EF4-FFF2-40B4-BE49-F238E27FC236}">
                <a16:creationId xmlns:a16="http://schemas.microsoft.com/office/drawing/2014/main" id="{56B36091-E0AF-4E37-8550-3162C4EFE20C}"/>
              </a:ext>
            </a:extLst>
          </p:cNvPr>
          <p:cNvSpPr/>
          <p:nvPr/>
        </p:nvSpPr>
        <p:spPr>
          <a:xfrm>
            <a:off x="8431348" y="2439054"/>
            <a:ext cx="228600" cy="228600"/>
          </a:xfrm>
          <a:prstGeom prst="star5">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2" name="Straight Connector 21">
            <a:extLst>
              <a:ext uri="{FF2B5EF4-FFF2-40B4-BE49-F238E27FC236}">
                <a16:creationId xmlns:a16="http://schemas.microsoft.com/office/drawing/2014/main" id="{78D4DE92-AE15-44BD-86CF-88E0AB40BB4C}"/>
              </a:ext>
            </a:extLst>
          </p:cNvPr>
          <p:cNvCxnSpPr/>
          <p:nvPr/>
        </p:nvCxnSpPr>
        <p:spPr>
          <a:xfrm flipV="1">
            <a:off x="7238701" y="4300674"/>
            <a:ext cx="152400" cy="1795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AF4E2A-A60D-4B95-A070-266AEA40ECF7}"/>
              </a:ext>
            </a:extLst>
          </p:cNvPr>
          <p:cNvCxnSpPr/>
          <p:nvPr/>
        </p:nvCxnSpPr>
        <p:spPr>
          <a:xfrm flipV="1">
            <a:off x="7126103" y="4318624"/>
            <a:ext cx="112598" cy="16981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993939E-A378-4331-AF16-C5E8CF8BF6A3}"/>
              </a:ext>
            </a:extLst>
          </p:cNvPr>
          <p:cNvCxnSpPr>
            <a:cxnSpLocks/>
          </p:cNvCxnSpPr>
          <p:nvPr/>
        </p:nvCxnSpPr>
        <p:spPr>
          <a:xfrm flipV="1">
            <a:off x="5433759" y="4460060"/>
            <a:ext cx="1899574" cy="249867"/>
          </a:xfrm>
          <a:prstGeom prst="straightConnector1">
            <a:avLst/>
          </a:prstGeom>
          <a:ln w="19050">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2030DA2-FAC2-49D7-A326-1CBCE959F10E}"/>
              </a:ext>
            </a:extLst>
          </p:cNvPr>
          <p:cNvSpPr txBox="1"/>
          <p:nvPr/>
        </p:nvSpPr>
        <p:spPr>
          <a:xfrm>
            <a:off x="7230373" y="4502431"/>
            <a:ext cx="16936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Azimuth - 085</a:t>
            </a:r>
          </a:p>
        </p:txBody>
      </p:sp>
      <p:sp>
        <p:nvSpPr>
          <p:cNvPr id="17" name="Oval 16">
            <a:extLst>
              <a:ext uri="{FF2B5EF4-FFF2-40B4-BE49-F238E27FC236}">
                <a16:creationId xmlns:a16="http://schemas.microsoft.com/office/drawing/2014/main" id="{6EA4213D-52D2-4E5F-BEF6-0B27A847B200}"/>
              </a:ext>
            </a:extLst>
          </p:cNvPr>
          <p:cNvSpPr/>
          <p:nvPr/>
        </p:nvSpPr>
        <p:spPr>
          <a:xfrm>
            <a:off x="5395943" y="4650067"/>
            <a:ext cx="99288" cy="891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TextBox 33">
            <a:extLst>
              <a:ext uri="{FF2B5EF4-FFF2-40B4-BE49-F238E27FC236}">
                <a16:creationId xmlns:a16="http://schemas.microsoft.com/office/drawing/2014/main" id="{E6A550B2-DA72-4920-986B-579613B44E1A}"/>
              </a:ext>
            </a:extLst>
          </p:cNvPr>
          <p:cNvSpPr txBox="1"/>
          <p:nvPr/>
        </p:nvSpPr>
        <p:spPr>
          <a:xfrm>
            <a:off x="350815" y="857012"/>
            <a:ext cx="780258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Right now however, we still have a circle</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5" name="TextBox 34">
            <a:extLst>
              <a:ext uri="{FF2B5EF4-FFF2-40B4-BE49-F238E27FC236}">
                <a16:creationId xmlns:a16="http://schemas.microsoft.com/office/drawing/2014/main" id="{8D667409-B3C8-4CF0-B83B-54AC586E9591}"/>
              </a:ext>
            </a:extLst>
          </p:cNvPr>
          <p:cNvSpPr txBox="1"/>
          <p:nvPr/>
        </p:nvSpPr>
        <p:spPr>
          <a:xfrm>
            <a:off x="338216" y="1291709"/>
            <a:ext cx="71337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We want to represent the circle as a straight line to make a usable LOP. </a:t>
            </a:r>
          </a:p>
        </p:txBody>
      </p:sp>
      <p:cxnSp>
        <p:nvCxnSpPr>
          <p:cNvPr id="40" name="Straight Arrow Connector 39">
            <a:extLst>
              <a:ext uri="{FF2B5EF4-FFF2-40B4-BE49-F238E27FC236}">
                <a16:creationId xmlns:a16="http://schemas.microsoft.com/office/drawing/2014/main" id="{86020AFC-FB7D-42A4-B1AF-65DD6351DDF3}"/>
              </a:ext>
            </a:extLst>
          </p:cNvPr>
          <p:cNvCxnSpPr>
            <a:cxnSpLocks/>
          </p:cNvCxnSpPr>
          <p:nvPr/>
        </p:nvCxnSpPr>
        <p:spPr>
          <a:xfrm flipV="1">
            <a:off x="4792454" y="4474046"/>
            <a:ext cx="2438101" cy="336138"/>
          </a:xfrm>
          <a:prstGeom prst="straightConnector1">
            <a:avLst/>
          </a:prstGeom>
          <a:ln w="1905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6FF63EE-0E9C-48B5-86DF-1E66DA05B3A9}"/>
              </a:ext>
            </a:extLst>
          </p:cNvPr>
          <p:cNvSpPr txBox="1"/>
          <p:nvPr/>
        </p:nvSpPr>
        <p:spPr>
          <a:xfrm>
            <a:off x="344424" y="1787728"/>
            <a:ext cx="780897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To do this, we draw a line perpendicular to the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Azimuth</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of the Celestial Body from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AP</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the new position. </a:t>
            </a:r>
          </a:p>
        </p:txBody>
      </p:sp>
      <p:sp>
        <p:nvSpPr>
          <p:cNvPr id="44" name="TextBox 43">
            <a:extLst>
              <a:ext uri="{FF2B5EF4-FFF2-40B4-BE49-F238E27FC236}">
                <a16:creationId xmlns:a16="http://schemas.microsoft.com/office/drawing/2014/main" id="{963ACB18-1FD2-40D1-AC45-C77B3EEC0C8C}"/>
              </a:ext>
            </a:extLst>
          </p:cNvPr>
          <p:cNvSpPr txBox="1"/>
          <p:nvPr/>
        </p:nvSpPr>
        <p:spPr>
          <a:xfrm>
            <a:off x="7381795" y="4215661"/>
            <a:ext cx="6716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GP</a:t>
            </a:r>
          </a:p>
        </p:txBody>
      </p:sp>
      <p:sp>
        <p:nvSpPr>
          <p:cNvPr id="48" name="Oval 47">
            <a:extLst>
              <a:ext uri="{FF2B5EF4-FFF2-40B4-BE49-F238E27FC236}">
                <a16:creationId xmlns:a16="http://schemas.microsoft.com/office/drawing/2014/main" id="{5938B141-366E-46E7-ABFD-95CA9572EC83}"/>
              </a:ext>
            </a:extLst>
          </p:cNvPr>
          <p:cNvSpPr/>
          <p:nvPr/>
        </p:nvSpPr>
        <p:spPr>
          <a:xfrm>
            <a:off x="4759316" y="2514156"/>
            <a:ext cx="4818593" cy="38900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6" name="Straight Arrow Connector 35">
            <a:extLst>
              <a:ext uri="{FF2B5EF4-FFF2-40B4-BE49-F238E27FC236}">
                <a16:creationId xmlns:a16="http://schemas.microsoft.com/office/drawing/2014/main" id="{9E05CD1C-C728-4B71-B8AC-19A333B6C85E}"/>
              </a:ext>
            </a:extLst>
          </p:cNvPr>
          <p:cNvCxnSpPr>
            <a:cxnSpLocks/>
          </p:cNvCxnSpPr>
          <p:nvPr/>
        </p:nvCxnSpPr>
        <p:spPr>
          <a:xfrm flipV="1">
            <a:off x="4800600" y="2695244"/>
            <a:ext cx="3653449" cy="21030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17DD23E-6A61-4307-936B-8022E3075F5E}"/>
              </a:ext>
            </a:extLst>
          </p:cNvPr>
          <p:cNvSpPr/>
          <p:nvPr/>
        </p:nvSpPr>
        <p:spPr>
          <a:xfrm>
            <a:off x="4730314" y="4765912"/>
            <a:ext cx="99288" cy="891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TextBox 50">
            <a:extLst>
              <a:ext uri="{FF2B5EF4-FFF2-40B4-BE49-F238E27FC236}">
                <a16:creationId xmlns:a16="http://schemas.microsoft.com/office/drawing/2014/main" id="{12DE16BC-0C64-4B7D-84D9-1F2C2C4EDDC2}"/>
              </a:ext>
            </a:extLst>
          </p:cNvPr>
          <p:cNvSpPr txBox="1"/>
          <p:nvPr/>
        </p:nvSpPr>
        <p:spPr>
          <a:xfrm>
            <a:off x="4267200" y="4880022"/>
            <a:ext cx="56240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LOP</a:t>
            </a:r>
          </a:p>
        </p:txBody>
      </p:sp>
      <p:cxnSp>
        <p:nvCxnSpPr>
          <p:cNvPr id="13" name="Straight Connector 12">
            <a:extLst>
              <a:ext uri="{FF2B5EF4-FFF2-40B4-BE49-F238E27FC236}">
                <a16:creationId xmlns:a16="http://schemas.microsoft.com/office/drawing/2014/main" id="{FA1FDE90-804C-47CA-B7C9-60966059176A}"/>
              </a:ext>
            </a:extLst>
          </p:cNvPr>
          <p:cNvCxnSpPr>
            <a:cxnSpLocks/>
          </p:cNvCxnSpPr>
          <p:nvPr/>
        </p:nvCxnSpPr>
        <p:spPr>
          <a:xfrm>
            <a:off x="4609574" y="3407264"/>
            <a:ext cx="298178" cy="271356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207E30-96D3-4D0B-923E-405E71B05E41}"/>
              </a:ext>
            </a:extLst>
          </p:cNvPr>
          <p:cNvSpPr/>
          <p:nvPr/>
        </p:nvSpPr>
        <p:spPr>
          <a:xfrm>
            <a:off x="335690" y="2482128"/>
            <a:ext cx="3883474"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Because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HO</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was less than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HC</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this line is drawn on true bearing opposite to the </a:t>
            </a:r>
            <a:r>
              <a:rPr kumimoji="0" lang="en-US" sz="180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Azimuth</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p:txBody>
      </p:sp>
      <p:sp>
        <p:nvSpPr>
          <p:cNvPr id="52" name="TextBox 51">
            <a:extLst>
              <a:ext uri="{FF2B5EF4-FFF2-40B4-BE49-F238E27FC236}">
                <a16:creationId xmlns:a16="http://schemas.microsoft.com/office/drawing/2014/main" id="{87A7F1DB-F5B5-4581-A40A-8301314CE15E}"/>
              </a:ext>
            </a:extLst>
          </p:cNvPr>
          <p:cNvSpPr txBox="1"/>
          <p:nvPr/>
        </p:nvSpPr>
        <p:spPr>
          <a:xfrm>
            <a:off x="4936754" y="5159814"/>
            <a:ext cx="3217034" cy="6463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HO&lt;HC therefore opposite to Azimuth - 265°(T) from AP.</a:t>
            </a:r>
          </a:p>
        </p:txBody>
      </p:sp>
      <p:sp>
        <p:nvSpPr>
          <p:cNvPr id="53" name="TextBox 52">
            <a:extLst>
              <a:ext uri="{FF2B5EF4-FFF2-40B4-BE49-F238E27FC236}">
                <a16:creationId xmlns:a16="http://schemas.microsoft.com/office/drawing/2014/main" id="{9A81A40A-5DD0-4386-A243-BDFEDB51E201}"/>
              </a:ext>
            </a:extLst>
          </p:cNvPr>
          <p:cNvSpPr txBox="1"/>
          <p:nvPr/>
        </p:nvSpPr>
        <p:spPr>
          <a:xfrm>
            <a:off x="4730314" y="2870328"/>
            <a:ext cx="3600748" cy="6463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Perpendicular – line is drawn at 90° to Azimuth – therefore 355 to 175°</a:t>
            </a:r>
          </a:p>
        </p:txBody>
      </p:sp>
      <p:sp>
        <p:nvSpPr>
          <p:cNvPr id="54" name="Rectangle 53">
            <a:extLst>
              <a:ext uri="{FF2B5EF4-FFF2-40B4-BE49-F238E27FC236}">
                <a16:creationId xmlns:a16="http://schemas.microsoft.com/office/drawing/2014/main" id="{90F1CFA0-8270-4947-8AD1-615E42A81567}"/>
              </a:ext>
            </a:extLst>
          </p:cNvPr>
          <p:cNvSpPr/>
          <p:nvPr/>
        </p:nvSpPr>
        <p:spPr>
          <a:xfrm>
            <a:off x="340784" y="3455270"/>
            <a:ext cx="3883474"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We now have a single line of position. Just as with a Circle of Equal Altitude, all we know is that we are somewhere on this line. We need 2 more lines to intersect for a 3 point fix.  </a:t>
            </a:r>
          </a:p>
        </p:txBody>
      </p:sp>
    </p:spTree>
    <p:extLst>
      <p:ext uri="{BB962C8B-B14F-4D97-AF65-F5344CB8AC3E}">
        <p14:creationId xmlns:p14="http://schemas.microsoft.com/office/powerpoint/2010/main" val="279747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500"/>
                                        <p:tgtEl>
                                          <p:spTgt spid="13"/>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childTnLst>
                                </p:cTn>
                              </p:par>
                              <p:par>
                                <p:cTn id="24" presetID="10" presetClass="exit" presetSubtype="0" fill="hold" grpId="0" nodeType="with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48"/>
                                        </p:tgtEl>
                                      </p:cBhvr>
                                    </p:animEffect>
                                    <p:set>
                                      <p:cBhvr>
                                        <p:cTn id="40" dur="1" fill="hold">
                                          <p:stCondLst>
                                            <p:cond delay="499"/>
                                          </p:stCondLst>
                                        </p:cTn>
                                        <p:tgtEl>
                                          <p:spTgt spid="4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36"/>
                                        </p:tgtEl>
                                      </p:cBhvr>
                                    </p:animEffect>
                                    <p:set>
                                      <p:cBhvr>
                                        <p:cTn id="43" dur="1" fill="hold">
                                          <p:stCondLst>
                                            <p:cond delay="499"/>
                                          </p:stCondLst>
                                        </p:cTn>
                                        <p:tgtEl>
                                          <p:spTgt spid="36"/>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6"/>
                                        </p:tgtEl>
                                      </p:cBhvr>
                                    </p:animEffect>
                                    <p:set>
                                      <p:cBhvr>
                                        <p:cTn id="46" dur="1" fill="hold">
                                          <p:stCondLst>
                                            <p:cond delay="499"/>
                                          </p:stCondLst>
                                        </p:cTn>
                                        <p:tgtEl>
                                          <p:spTgt spid="2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34" grpId="0"/>
      <p:bldP spid="35" grpId="0"/>
      <p:bldP spid="43" grpId="0"/>
      <p:bldP spid="48" grpId="0" animBg="1"/>
      <p:bldP spid="50" grpId="0" animBg="1"/>
      <p:bldP spid="15" grpId="0"/>
      <p:bldP spid="52" grpId="0" animBg="1"/>
      <p:bldP spid="53" grpId="0" animBg="1"/>
      <p:bldP spid="5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66675" y="228600"/>
            <a:ext cx="8991600" cy="609600"/>
          </a:xfrm>
        </p:spPr>
        <p:txBody>
          <a:bodyPr/>
          <a:lstStyle/>
          <a:p>
            <a:pPr algn="ctr"/>
            <a:r>
              <a:rPr lang="en-US" b="1" dirty="0">
                <a:solidFill>
                  <a:schemeClr val="tx1"/>
                </a:solidFill>
              </a:rPr>
              <a:t>Altitude Intercept Method </a:t>
            </a:r>
          </a:p>
        </p:txBody>
      </p:sp>
      <p:sp>
        <p:nvSpPr>
          <p:cNvPr id="5" name="Content Placeholder 4"/>
          <p:cNvSpPr>
            <a:spLocks noGrp="1"/>
          </p:cNvSpPr>
          <p:nvPr>
            <p:ph idx="12"/>
          </p:nvPr>
        </p:nvSpPr>
        <p:spPr>
          <a:xfrm>
            <a:off x="256031" y="770992"/>
            <a:ext cx="5534319" cy="426855"/>
          </a:xfrm>
        </p:spPr>
        <p:txBody>
          <a:bodyPr>
            <a:noAutofit/>
          </a:bodyPr>
          <a:lstStyle/>
          <a:p>
            <a:pPr marL="0" indent="0">
              <a:buNone/>
            </a:pPr>
            <a:endParaRPr lang="en-US" sz="1800" dirty="0">
              <a:solidFill>
                <a:schemeClr val="tx1"/>
              </a:solidFill>
            </a:endParaRPr>
          </a:p>
          <a:p>
            <a:pPr marL="0" indent="0">
              <a:buNone/>
            </a:pPr>
            <a:endParaRPr lang="en-US" sz="1800" dirty="0">
              <a:solidFill>
                <a:schemeClr val="tx1"/>
              </a:solidFill>
            </a:endParaRPr>
          </a:p>
        </p:txBody>
      </p:sp>
      <p:sp>
        <p:nvSpPr>
          <p:cNvPr id="37" name="Oval 36">
            <a:extLst>
              <a:ext uri="{FF2B5EF4-FFF2-40B4-BE49-F238E27FC236}">
                <a16:creationId xmlns:a16="http://schemas.microsoft.com/office/drawing/2014/main" id="{098D8786-071B-4004-832A-FB6041B0F74B}"/>
              </a:ext>
            </a:extLst>
          </p:cNvPr>
          <p:cNvSpPr/>
          <p:nvPr/>
        </p:nvSpPr>
        <p:spPr>
          <a:xfrm>
            <a:off x="3867150" y="4965872"/>
            <a:ext cx="304800"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5-Point Star 8">
            <a:extLst>
              <a:ext uri="{FF2B5EF4-FFF2-40B4-BE49-F238E27FC236}">
                <a16:creationId xmlns:a16="http://schemas.microsoft.com/office/drawing/2014/main" id="{7F0DBE85-7A17-4617-A3E9-16AC9A2D8A30}"/>
              </a:ext>
            </a:extLst>
          </p:cNvPr>
          <p:cNvSpPr/>
          <p:nvPr/>
        </p:nvSpPr>
        <p:spPr>
          <a:xfrm>
            <a:off x="6114300" y="817774"/>
            <a:ext cx="687300" cy="723899"/>
          </a:xfrm>
          <a:prstGeom prst="star5">
            <a:avLst/>
          </a:prstGeom>
          <a:solidFill>
            <a:srgbClr val="00001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1" name="Straight Connector 40">
            <a:extLst>
              <a:ext uri="{FF2B5EF4-FFF2-40B4-BE49-F238E27FC236}">
                <a16:creationId xmlns:a16="http://schemas.microsoft.com/office/drawing/2014/main" id="{0AEDA2CE-AC3B-49B7-B8EB-F7BBD63C4B37}"/>
              </a:ext>
            </a:extLst>
          </p:cNvPr>
          <p:cNvCxnSpPr/>
          <p:nvPr/>
        </p:nvCxnSpPr>
        <p:spPr>
          <a:xfrm flipH="1">
            <a:off x="6115050" y="1179724"/>
            <a:ext cx="342900" cy="472440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5" name="5-Point Star 11">
            <a:extLst>
              <a:ext uri="{FF2B5EF4-FFF2-40B4-BE49-F238E27FC236}">
                <a16:creationId xmlns:a16="http://schemas.microsoft.com/office/drawing/2014/main" id="{71EC2AD3-C2D4-44CB-907A-C88A8F895E74}"/>
              </a:ext>
            </a:extLst>
          </p:cNvPr>
          <p:cNvSpPr/>
          <p:nvPr/>
        </p:nvSpPr>
        <p:spPr>
          <a:xfrm>
            <a:off x="457200" y="976811"/>
            <a:ext cx="419100" cy="405825"/>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6" name="Straight Connector 45">
            <a:extLst>
              <a:ext uri="{FF2B5EF4-FFF2-40B4-BE49-F238E27FC236}">
                <a16:creationId xmlns:a16="http://schemas.microsoft.com/office/drawing/2014/main" id="{F9881A9A-E5CF-4CB4-AA9B-42B1FF2B4BFE}"/>
              </a:ext>
            </a:extLst>
          </p:cNvPr>
          <p:cNvCxnSpPr/>
          <p:nvPr/>
        </p:nvCxnSpPr>
        <p:spPr>
          <a:xfrm>
            <a:off x="666750" y="1318849"/>
            <a:ext cx="48884" cy="368958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7" name="5-Point Star 14">
            <a:extLst>
              <a:ext uri="{FF2B5EF4-FFF2-40B4-BE49-F238E27FC236}">
                <a16:creationId xmlns:a16="http://schemas.microsoft.com/office/drawing/2014/main" id="{C2211C2B-83D1-4D84-96CE-B89F5087D429}"/>
              </a:ext>
            </a:extLst>
          </p:cNvPr>
          <p:cNvSpPr/>
          <p:nvPr/>
        </p:nvSpPr>
        <p:spPr>
          <a:xfrm rot="836467">
            <a:off x="8172902" y="1100321"/>
            <a:ext cx="315445" cy="312710"/>
          </a:xfrm>
          <a:prstGeom prst="star5">
            <a:avLst>
              <a:gd name="adj" fmla="val 16462"/>
              <a:gd name="hf" fmla="val 105146"/>
              <a:gd name="vf" fmla="val 110557"/>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8" name="Straight Connector 47">
            <a:extLst>
              <a:ext uri="{FF2B5EF4-FFF2-40B4-BE49-F238E27FC236}">
                <a16:creationId xmlns:a16="http://schemas.microsoft.com/office/drawing/2014/main" id="{20D37AC4-1A2E-4568-A1B7-1A89859C1151}"/>
              </a:ext>
            </a:extLst>
          </p:cNvPr>
          <p:cNvCxnSpPr/>
          <p:nvPr/>
        </p:nvCxnSpPr>
        <p:spPr>
          <a:xfrm flipH="1">
            <a:off x="7372350" y="1332125"/>
            <a:ext cx="931575" cy="3343194"/>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0CC561A-F8F7-48D4-AD2F-E83C98C839C6}"/>
              </a:ext>
            </a:extLst>
          </p:cNvPr>
          <p:cNvCxnSpPr/>
          <p:nvPr/>
        </p:nvCxnSpPr>
        <p:spPr>
          <a:xfrm flipH="1" flipV="1">
            <a:off x="691192" y="5008429"/>
            <a:ext cx="3328358" cy="10984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390BBA9-8706-408B-92C7-DE917859136F}"/>
              </a:ext>
            </a:extLst>
          </p:cNvPr>
          <p:cNvCxnSpPr/>
          <p:nvPr/>
        </p:nvCxnSpPr>
        <p:spPr>
          <a:xfrm>
            <a:off x="4019550" y="5118272"/>
            <a:ext cx="2133600" cy="78585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EBE3427-8857-48A0-8211-AB3666907DED}"/>
              </a:ext>
            </a:extLst>
          </p:cNvPr>
          <p:cNvCxnSpPr/>
          <p:nvPr/>
        </p:nvCxnSpPr>
        <p:spPr>
          <a:xfrm flipV="1">
            <a:off x="4019550" y="4675319"/>
            <a:ext cx="3352800" cy="442953"/>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0E12EA2-BF3E-48FA-BAC5-2CF6D88485E5}"/>
              </a:ext>
            </a:extLst>
          </p:cNvPr>
          <p:cNvCxnSpPr/>
          <p:nvPr/>
        </p:nvCxnSpPr>
        <p:spPr>
          <a:xfrm flipH="1" flipV="1">
            <a:off x="933450" y="1446425"/>
            <a:ext cx="3086100" cy="3671849"/>
          </a:xfrm>
          <a:prstGeom prst="straightConnector1">
            <a:avLst/>
          </a:prstGeom>
          <a:ln>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027A72D-1C3C-426C-9986-1F9616F7588C}"/>
              </a:ext>
            </a:extLst>
          </p:cNvPr>
          <p:cNvCxnSpPr/>
          <p:nvPr/>
        </p:nvCxnSpPr>
        <p:spPr>
          <a:xfrm flipV="1">
            <a:off x="4019550" y="1446425"/>
            <a:ext cx="3997500" cy="3671848"/>
          </a:xfrm>
          <a:prstGeom prst="straightConnector1">
            <a:avLst/>
          </a:prstGeom>
          <a:ln>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8B8E6BE-FDDB-4DCC-B847-5DA1BCEE7688}"/>
              </a:ext>
            </a:extLst>
          </p:cNvPr>
          <p:cNvCxnSpPr/>
          <p:nvPr/>
        </p:nvCxnSpPr>
        <p:spPr>
          <a:xfrm flipV="1">
            <a:off x="4019550" y="1446424"/>
            <a:ext cx="2152650" cy="3671849"/>
          </a:xfrm>
          <a:prstGeom prst="straightConnector1">
            <a:avLst/>
          </a:prstGeom>
          <a:ln>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704E9C3-6CBC-4841-A680-8B8C7F73776F}"/>
              </a:ext>
            </a:extLst>
          </p:cNvPr>
          <p:cNvCxnSpPr/>
          <p:nvPr/>
        </p:nvCxnSpPr>
        <p:spPr>
          <a:xfrm flipV="1">
            <a:off x="4248150" y="4896795"/>
            <a:ext cx="571500" cy="969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23743E5-F286-4DDE-8511-5A1B5DE12BFF}"/>
              </a:ext>
            </a:extLst>
          </p:cNvPr>
          <p:cNvCxnSpPr/>
          <p:nvPr/>
        </p:nvCxnSpPr>
        <p:spPr>
          <a:xfrm flipH="1" flipV="1">
            <a:off x="4321969" y="4422775"/>
            <a:ext cx="304800" cy="1281151"/>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DBC1DE2-460C-410D-91E5-5DBF88D25F8E}"/>
              </a:ext>
            </a:extLst>
          </p:cNvPr>
          <p:cNvCxnSpPr/>
          <p:nvPr/>
        </p:nvCxnSpPr>
        <p:spPr>
          <a:xfrm flipV="1">
            <a:off x="4531519" y="4756367"/>
            <a:ext cx="80962" cy="102860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C6DFCF6-2FAB-49CE-871A-B8F6367D79AD}"/>
              </a:ext>
            </a:extLst>
          </p:cNvPr>
          <p:cNvCxnSpPr/>
          <p:nvPr/>
        </p:nvCxnSpPr>
        <p:spPr>
          <a:xfrm flipH="1" flipV="1">
            <a:off x="2876550" y="5086012"/>
            <a:ext cx="1981200" cy="54921"/>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25A7125-51F5-4E99-9266-F152A280B08E}"/>
              </a:ext>
            </a:extLst>
          </p:cNvPr>
          <p:cNvSpPr txBox="1"/>
          <p:nvPr/>
        </p:nvSpPr>
        <p:spPr>
          <a:xfrm>
            <a:off x="3790949" y="4598860"/>
            <a:ext cx="5310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a:t>
            </a:r>
          </a:p>
        </p:txBody>
      </p:sp>
      <p:sp>
        <p:nvSpPr>
          <p:cNvPr id="61" name="TextBox 60">
            <a:extLst>
              <a:ext uri="{FF2B5EF4-FFF2-40B4-BE49-F238E27FC236}">
                <a16:creationId xmlns:a16="http://schemas.microsoft.com/office/drawing/2014/main" id="{1683D2BD-AFFA-4ACF-8D3F-B0DE6642ACB6}"/>
              </a:ext>
            </a:extLst>
          </p:cNvPr>
          <p:cNvSpPr txBox="1"/>
          <p:nvPr/>
        </p:nvSpPr>
        <p:spPr>
          <a:xfrm>
            <a:off x="6246900" y="5426344"/>
            <a:ext cx="5310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GP</a:t>
            </a:r>
          </a:p>
        </p:txBody>
      </p:sp>
      <p:sp>
        <p:nvSpPr>
          <p:cNvPr id="62" name="TextBox 61">
            <a:extLst>
              <a:ext uri="{FF2B5EF4-FFF2-40B4-BE49-F238E27FC236}">
                <a16:creationId xmlns:a16="http://schemas.microsoft.com/office/drawing/2014/main" id="{12F662F9-5EFE-4751-8D13-DA0DBF5CB171}"/>
              </a:ext>
            </a:extLst>
          </p:cNvPr>
          <p:cNvSpPr txBox="1"/>
          <p:nvPr/>
        </p:nvSpPr>
        <p:spPr>
          <a:xfrm>
            <a:off x="7307118" y="4751263"/>
            <a:ext cx="5310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GP</a:t>
            </a:r>
          </a:p>
        </p:txBody>
      </p:sp>
      <p:sp>
        <p:nvSpPr>
          <p:cNvPr id="63" name="TextBox 62">
            <a:extLst>
              <a:ext uri="{FF2B5EF4-FFF2-40B4-BE49-F238E27FC236}">
                <a16:creationId xmlns:a16="http://schemas.microsoft.com/office/drawing/2014/main" id="{1CCBD218-0245-4629-9FC9-58707ABBC8B6}"/>
              </a:ext>
            </a:extLst>
          </p:cNvPr>
          <p:cNvSpPr txBox="1"/>
          <p:nvPr/>
        </p:nvSpPr>
        <p:spPr>
          <a:xfrm>
            <a:off x="483393" y="5039493"/>
            <a:ext cx="5310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GP</a:t>
            </a:r>
          </a:p>
        </p:txBody>
      </p:sp>
      <p:sp>
        <p:nvSpPr>
          <p:cNvPr id="64" name="TextBox 63">
            <a:extLst>
              <a:ext uri="{FF2B5EF4-FFF2-40B4-BE49-F238E27FC236}">
                <a16:creationId xmlns:a16="http://schemas.microsoft.com/office/drawing/2014/main" id="{B142755B-ADDC-4800-ABF1-1582AC216814}"/>
              </a:ext>
            </a:extLst>
          </p:cNvPr>
          <p:cNvSpPr txBox="1"/>
          <p:nvPr/>
        </p:nvSpPr>
        <p:spPr>
          <a:xfrm>
            <a:off x="2706292" y="685794"/>
            <a:ext cx="17526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Hc</a:t>
            </a:r>
            <a:r>
              <a:rPr kumimoji="0" lang="en-US" sz="1800" b="0" i="0" u="none" strike="noStrike" kern="1200" cap="none" spc="0" normalizeH="0" baseline="0" noProof="0" dirty="0">
                <a:ln>
                  <a:noFill/>
                </a:ln>
                <a:solidFill>
                  <a:prstClr val="black"/>
                </a:solidFill>
                <a:effectLst/>
                <a:uLnTx/>
                <a:uFillTx/>
                <a:latin typeface="Calibri"/>
                <a:ea typeface="+mn-ea"/>
                <a:cs typeface="+mn-cs"/>
              </a:rPr>
              <a:t> = 66°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 = 66°30’</a:t>
            </a:r>
          </a:p>
        </p:txBody>
      </p:sp>
      <p:sp>
        <p:nvSpPr>
          <p:cNvPr id="65" name="TextBox 64">
            <a:extLst>
              <a:ext uri="{FF2B5EF4-FFF2-40B4-BE49-F238E27FC236}">
                <a16:creationId xmlns:a16="http://schemas.microsoft.com/office/drawing/2014/main" id="{32B69886-1E8F-4595-A964-4FF56F632511}"/>
              </a:ext>
            </a:extLst>
          </p:cNvPr>
          <p:cNvSpPr txBox="1"/>
          <p:nvPr/>
        </p:nvSpPr>
        <p:spPr>
          <a:xfrm>
            <a:off x="2706292" y="1261759"/>
            <a:ext cx="24193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a:ln>
                  <a:noFill/>
                </a:ln>
                <a:solidFill>
                  <a:prstClr val="black"/>
                </a:solidFill>
                <a:effectLst/>
                <a:uLnTx/>
                <a:uFillTx/>
                <a:latin typeface="Calibri"/>
                <a:ea typeface="+mn-ea"/>
                <a:cs typeface="+mn-cs"/>
              </a:rPr>
              <a:t>30</a:t>
            </a:r>
            <a:r>
              <a:rPr kumimoji="0" lang="en-US" sz="1800" b="0" i="0" u="none" strike="noStrike" kern="1200" cap="none" spc="0" normalizeH="0" baseline="0" noProof="0" dirty="0">
                <a:ln>
                  <a:noFill/>
                </a:ln>
                <a:solidFill>
                  <a:prstClr val="black"/>
                </a:solidFill>
                <a:effectLst/>
                <a:uLnTx/>
                <a:uFillTx/>
                <a:latin typeface="Calibri"/>
                <a:ea typeface="+mn-ea"/>
                <a:cs typeface="+mn-cs"/>
              </a:rPr>
              <a:t>NM </a:t>
            </a:r>
            <a:r>
              <a:rPr kumimoji="0" lang="en-US" sz="1800" b="0" i="0" u="sng" strike="noStrike" kern="1200" cap="none" spc="0" normalizeH="0" baseline="0" noProof="0" dirty="0">
                <a:ln>
                  <a:noFill/>
                </a:ln>
                <a:solidFill>
                  <a:prstClr val="black"/>
                </a:solidFill>
                <a:effectLst/>
                <a:uLnTx/>
                <a:uFillTx/>
                <a:latin typeface="Calibri"/>
                <a:ea typeface="+mn-ea"/>
                <a:cs typeface="+mn-cs"/>
              </a:rPr>
              <a:t>toward</a:t>
            </a:r>
            <a:r>
              <a:rPr kumimoji="0" lang="en-US" sz="1800" b="0" i="0" u="none" strike="noStrike" kern="1200" cap="none" spc="0" normalizeH="0" baseline="0" noProof="0" dirty="0">
                <a:ln>
                  <a:noFill/>
                </a:ln>
                <a:solidFill>
                  <a:prstClr val="black"/>
                </a:solidFill>
                <a:effectLst/>
                <a:uLnTx/>
                <a:uFillTx/>
                <a:latin typeface="Calibri"/>
                <a:ea typeface="+mn-ea"/>
                <a:cs typeface="+mn-cs"/>
              </a:rPr>
              <a:t> GP</a:t>
            </a:r>
          </a:p>
        </p:txBody>
      </p:sp>
      <p:sp>
        <p:nvSpPr>
          <p:cNvPr id="66" name="TextBox 65">
            <a:extLst>
              <a:ext uri="{FF2B5EF4-FFF2-40B4-BE49-F238E27FC236}">
                <a16:creationId xmlns:a16="http://schemas.microsoft.com/office/drawing/2014/main" id="{A00133B2-CC0E-43CA-A45B-1188F3B8F373}"/>
              </a:ext>
            </a:extLst>
          </p:cNvPr>
          <p:cNvSpPr txBox="1"/>
          <p:nvPr/>
        </p:nvSpPr>
        <p:spPr>
          <a:xfrm>
            <a:off x="2724150" y="1663357"/>
            <a:ext cx="17526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0000"/>
                </a:solidFill>
                <a:effectLst/>
                <a:uLnTx/>
                <a:uFillTx/>
                <a:latin typeface="Calibri"/>
                <a:ea typeface="+mn-ea"/>
                <a:cs typeface="+mn-cs"/>
              </a:rPr>
              <a:t>Hc</a:t>
            </a:r>
            <a:r>
              <a:rPr kumimoji="0" lang="en-US" sz="1800" b="0" i="0" u="none" strike="noStrike" kern="1200" cap="none" spc="0" normalizeH="0" baseline="0" noProof="0" dirty="0">
                <a:ln>
                  <a:noFill/>
                </a:ln>
                <a:solidFill>
                  <a:srgbClr val="FF0000"/>
                </a:solidFill>
                <a:effectLst/>
                <a:uLnTx/>
                <a:uFillTx/>
                <a:latin typeface="Calibri"/>
                <a:ea typeface="+mn-ea"/>
                <a:cs typeface="+mn-cs"/>
              </a:rPr>
              <a:t> = 70°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Ho = 69° 45’</a:t>
            </a:r>
          </a:p>
        </p:txBody>
      </p:sp>
      <p:sp>
        <p:nvSpPr>
          <p:cNvPr id="67" name="TextBox 66">
            <a:extLst>
              <a:ext uri="{FF2B5EF4-FFF2-40B4-BE49-F238E27FC236}">
                <a16:creationId xmlns:a16="http://schemas.microsoft.com/office/drawing/2014/main" id="{F8969E04-B876-4658-A411-23D79F76C165}"/>
              </a:ext>
            </a:extLst>
          </p:cNvPr>
          <p:cNvSpPr txBox="1"/>
          <p:nvPr/>
        </p:nvSpPr>
        <p:spPr>
          <a:xfrm>
            <a:off x="2724150" y="2239322"/>
            <a:ext cx="2743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 </a:t>
            </a:r>
            <a:r>
              <a:rPr kumimoji="0" lang="en-US" sz="1800" b="1" i="0" u="none" strike="noStrike" kern="1200" cap="none" spc="0" normalizeH="0" baseline="0" noProof="0" dirty="0">
                <a:ln>
                  <a:noFill/>
                </a:ln>
                <a:solidFill>
                  <a:srgbClr val="FF0000"/>
                </a:solidFill>
                <a:effectLst/>
                <a:uLnTx/>
                <a:uFillTx/>
                <a:latin typeface="Calibri"/>
                <a:ea typeface="+mn-ea"/>
                <a:cs typeface="+mn-cs"/>
              </a:rPr>
              <a:t>15</a:t>
            </a:r>
            <a:r>
              <a:rPr kumimoji="0" lang="en-US" sz="1800" b="0" i="0" u="none" strike="noStrike" kern="1200" cap="none" spc="0" normalizeH="0" baseline="0" noProof="0" dirty="0">
                <a:ln>
                  <a:noFill/>
                </a:ln>
                <a:solidFill>
                  <a:srgbClr val="FF0000"/>
                </a:solidFill>
                <a:effectLst/>
                <a:uLnTx/>
                <a:uFillTx/>
                <a:latin typeface="Calibri"/>
                <a:ea typeface="+mn-ea"/>
                <a:cs typeface="+mn-cs"/>
              </a:rPr>
              <a:t>NMs </a:t>
            </a:r>
            <a:r>
              <a:rPr kumimoji="0" lang="en-US" sz="1800" b="0" i="0" u="sng" strike="noStrike" kern="1200" cap="none" spc="0" normalizeH="0" baseline="0" noProof="0" dirty="0">
                <a:ln>
                  <a:noFill/>
                </a:ln>
                <a:solidFill>
                  <a:srgbClr val="FF0000"/>
                </a:solidFill>
                <a:effectLst/>
                <a:uLnTx/>
                <a:uFillTx/>
                <a:latin typeface="Calibri"/>
                <a:ea typeface="+mn-ea"/>
                <a:cs typeface="+mn-cs"/>
              </a:rPr>
              <a:t>away </a:t>
            </a:r>
            <a:r>
              <a:rPr kumimoji="0" lang="en-US" sz="1800" b="0" i="0" u="none" strike="noStrike" kern="1200" cap="none" spc="0" normalizeH="0" baseline="0" noProof="0" dirty="0">
                <a:ln>
                  <a:noFill/>
                </a:ln>
                <a:solidFill>
                  <a:srgbClr val="FF0000"/>
                </a:solidFill>
                <a:effectLst/>
                <a:uLnTx/>
                <a:uFillTx/>
                <a:latin typeface="Calibri"/>
                <a:ea typeface="+mn-ea"/>
                <a:cs typeface="+mn-cs"/>
              </a:rPr>
              <a:t>from GP</a:t>
            </a:r>
          </a:p>
        </p:txBody>
      </p:sp>
      <p:sp>
        <p:nvSpPr>
          <p:cNvPr id="68" name="TextBox 67">
            <a:extLst>
              <a:ext uri="{FF2B5EF4-FFF2-40B4-BE49-F238E27FC236}">
                <a16:creationId xmlns:a16="http://schemas.microsoft.com/office/drawing/2014/main" id="{0C25A856-6B93-4EBC-B5B2-1FB61F506942}"/>
              </a:ext>
            </a:extLst>
          </p:cNvPr>
          <p:cNvSpPr txBox="1"/>
          <p:nvPr/>
        </p:nvSpPr>
        <p:spPr>
          <a:xfrm>
            <a:off x="2743200" y="2612423"/>
            <a:ext cx="17526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B050"/>
                </a:solidFill>
                <a:effectLst/>
                <a:uLnTx/>
                <a:uFillTx/>
                <a:latin typeface="Calibri"/>
                <a:ea typeface="+mn-ea"/>
                <a:cs typeface="+mn-cs"/>
              </a:rPr>
              <a:t>Hc</a:t>
            </a:r>
            <a:r>
              <a:rPr kumimoji="0" lang="en-US" sz="1800" b="0" i="0" u="none" strike="noStrike" kern="1200" cap="none" spc="0" normalizeH="0" baseline="0" noProof="0" dirty="0">
                <a:ln>
                  <a:noFill/>
                </a:ln>
                <a:solidFill>
                  <a:srgbClr val="00B050"/>
                </a:solidFill>
                <a:effectLst/>
                <a:uLnTx/>
                <a:uFillTx/>
                <a:latin typeface="Calibri"/>
                <a:ea typeface="+mn-ea"/>
                <a:cs typeface="+mn-cs"/>
              </a:rPr>
              <a:t> = 44°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Ho = 45°</a:t>
            </a:r>
          </a:p>
        </p:txBody>
      </p:sp>
      <p:sp>
        <p:nvSpPr>
          <p:cNvPr id="69" name="TextBox 68">
            <a:extLst>
              <a:ext uri="{FF2B5EF4-FFF2-40B4-BE49-F238E27FC236}">
                <a16:creationId xmlns:a16="http://schemas.microsoft.com/office/drawing/2014/main" id="{0DF00BC2-82B4-4AC7-B3D6-D109B35EFABE}"/>
              </a:ext>
            </a:extLst>
          </p:cNvPr>
          <p:cNvSpPr txBox="1"/>
          <p:nvPr/>
        </p:nvSpPr>
        <p:spPr>
          <a:xfrm>
            <a:off x="2743200" y="3188388"/>
            <a:ext cx="24193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 </a:t>
            </a:r>
            <a:r>
              <a:rPr kumimoji="0" lang="en-US" sz="1800" b="1" i="0" u="none" strike="noStrike" kern="1200" cap="none" spc="0" normalizeH="0" baseline="0" noProof="0" dirty="0">
                <a:ln>
                  <a:noFill/>
                </a:ln>
                <a:solidFill>
                  <a:srgbClr val="00B050"/>
                </a:solidFill>
                <a:effectLst/>
                <a:uLnTx/>
                <a:uFillTx/>
                <a:latin typeface="Calibri"/>
                <a:ea typeface="+mn-ea"/>
                <a:cs typeface="+mn-cs"/>
              </a:rPr>
              <a:t>60</a:t>
            </a:r>
            <a:r>
              <a:rPr kumimoji="0" lang="en-US" sz="1800" b="0" i="0" u="none" strike="noStrike" kern="1200" cap="none" spc="0" normalizeH="0" baseline="0" noProof="0" dirty="0">
                <a:ln>
                  <a:noFill/>
                </a:ln>
                <a:solidFill>
                  <a:srgbClr val="00B050"/>
                </a:solidFill>
                <a:effectLst/>
                <a:uLnTx/>
                <a:uFillTx/>
                <a:latin typeface="Calibri"/>
                <a:ea typeface="+mn-ea"/>
                <a:cs typeface="+mn-cs"/>
              </a:rPr>
              <a:t> NMs </a:t>
            </a:r>
            <a:r>
              <a:rPr kumimoji="0" lang="en-US" sz="1800" b="0" i="0" u="sng" strike="noStrike" kern="1200" cap="none" spc="0" normalizeH="0" baseline="0" noProof="0" dirty="0">
                <a:ln>
                  <a:noFill/>
                </a:ln>
                <a:solidFill>
                  <a:srgbClr val="00B050"/>
                </a:solidFill>
                <a:effectLst/>
                <a:uLnTx/>
                <a:uFillTx/>
                <a:latin typeface="Calibri"/>
                <a:ea typeface="+mn-ea"/>
                <a:cs typeface="+mn-cs"/>
              </a:rPr>
              <a:t>toward</a:t>
            </a:r>
            <a:r>
              <a:rPr kumimoji="0" lang="en-US" sz="1800" b="0" i="0" u="none" strike="noStrike" kern="1200" cap="none" spc="0" normalizeH="0" baseline="0" noProof="0" dirty="0">
                <a:ln>
                  <a:noFill/>
                </a:ln>
                <a:solidFill>
                  <a:srgbClr val="00B050"/>
                </a:solidFill>
                <a:effectLst/>
                <a:uLnTx/>
                <a:uFillTx/>
                <a:latin typeface="Calibri"/>
                <a:ea typeface="+mn-ea"/>
                <a:cs typeface="+mn-cs"/>
              </a:rPr>
              <a:t> GP</a:t>
            </a:r>
          </a:p>
        </p:txBody>
      </p:sp>
      <p:sp>
        <p:nvSpPr>
          <p:cNvPr id="70" name="Oval 69">
            <a:extLst>
              <a:ext uri="{FF2B5EF4-FFF2-40B4-BE49-F238E27FC236}">
                <a16:creationId xmlns:a16="http://schemas.microsoft.com/office/drawing/2014/main" id="{09D6BBD6-64BD-4C8E-BE86-D3C1054681BC}"/>
              </a:ext>
            </a:extLst>
          </p:cNvPr>
          <p:cNvSpPr/>
          <p:nvPr/>
        </p:nvSpPr>
        <p:spPr>
          <a:xfrm>
            <a:off x="4473893" y="5246127"/>
            <a:ext cx="182880" cy="1846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1" name="TextBox 70">
            <a:extLst>
              <a:ext uri="{FF2B5EF4-FFF2-40B4-BE49-F238E27FC236}">
                <a16:creationId xmlns:a16="http://schemas.microsoft.com/office/drawing/2014/main" id="{9A45897D-9543-46D8-9864-59FA183394E5}"/>
              </a:ext>
            </a:extLst>
          </p:cNvPr>
          <p:cNvSpPr txBox="1"/>
          <p:nvPr/>
        </p:nvSpPr>
        <p:spPr>
          <a:xfrm rot="60000">
            <a:off x="1388585" y="4845082"/>
            <a:ext cx="112395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0000"/>
                </a:solidFill>
                <a:effectLst/>
                <a:uLnTx/>
                <a:uFillTx/>
                <a:latin typeface="Calibri"/>
                <a:ea typeface="+mn-ea"/>
                <a:cs typeface="+mn-cs"/>
              </a:rPr>
              <a:t>Azimuth</a:t>
            </a:r>
          </a:p>
        </p:txBody>
      </p:sp>
      <p:sp>
        <p:nvSpPr>
          <p:cNvPr id="72" name="TextBox 71">
            <a:extLst>
              <a:ext uri="{FF2B5EF4-FFF2-40B4-BE49-F238E27FC236}">
                <a16:creationId xmlns:a16="http://schemas.microsoft.com/office/drawing/2014/main" id="{9272379F-1B0D-4E2F-BA30-39FC4D71392D}"/>
              </a:ext>
            </a:extLst>
          </p:cNvPr>
          <p:cNvSpPr txBox="1"/>
          <p:nvPr/>
        </p:nvSpPr>
        <p:spPr>
          <a:xfrm rot="21193635">
            <a:off x="5097938" y="4712181"/>
            <a:ext cx="112395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B050"/>
                </a:solidFill>
                <a:effectLst/>
                <a:uLnTx/>
                <a:uFillTx/>
                <a:latin typeface="Calibri"/>
                <a:ea typeface="+mn-ea"/>
                <a:cs typeface="+mn-cs"/>
              </a:rPr>
              <a:t>Azimuth</a:t>
            </a:r>
          </a:p>
        </p:txBody>
      </p:sp>
      <p:sp>
        <p:nvSpPr>
          <p:cNvPr id="73" name="TextBox 72">
            <a:extLst>
              <a:ext uri="{FF2B5EF4-FFF2-40B4-BE49-F238E27FC236}">
                <a16:creationId xmlns:a16="http://schemas.microsoft.com/office/drawing/2014/main" id="{1241B8B8-0E86-49FD-B6CB-3DF6B1E4A245}"/>
              </a:ext>
            </a:extLst>
          </p:cNvPr>
          <p:cNvSpPr txBox="1"/>
          <p:nvPr/>
        </p:nvSpPr>
        <p:spPr>
          <a:xfrm rot="1186311">
            <a:off x="5123440" y="5521306"/>
            <a:ext cx="112395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a:ea typeface="+mn-ea"/>
                <a:cs typeface="+mn-cs"/>
              </a:rPr>
              <a:t>Azimuth</a:t>
            </a:r>
          </a:p>
        </p:txBody>
      </p:sp>
      <p:sp>
        <p:nvSpPr>
          <p:cNvPr id="74" name="TextBox 73">
            <a:extLst>
              <a:ext uri="{FF2B5EF4-FFF2-40B4-BE49-F238E27FC236}">
                <a16:creationId xmlns:a16="http://schemas.microsoft.com/office/drawing/2014/main" id="{445EE9D6-E5A0-4286-BC61-36D43911D877}"/>
              </a:ext>
            </a:extLst>
          </p:cNvPr>
          <p:cNvSpPr txBox="1"/>
          <p:nvPr/>
        </p:nvSpPr>
        <p:spPr>
          <a:xfrm rot="3028632">
            <a:off x="1547971" y="2812715"/>
            <a:ext cx="112395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srgbClr val="FF0000"/>
                </a:solidFill>
                <a:effectLst/>
                <a:uLnTx/>
                <a:uFillTx/>
                <a:latin typeface="Calibri"/>
                <a:ea typeface="+mn-ea"/>
                <a:cs typeface="+mn-cs"/>
              </a:rPr>
              <a:t>Hc</a:t>
            </a:r>
            <a:endParaRPr kumimoji="0" lang="en-US" sz="1000" b="1" i="0" u="none" strike="noStrike" kern="1200" cap="none" spc="0" normalizeH="0" baseline="0" noProof="0" dirty="0">
              <a:ln>
                <a:noFill/>
              </a:ln>
              <a:solidFill>
                <a:srgbClr val="FF0000"/>
              </a:solidFill>
              <a:effectLst/>
              <a:uLnTx/>
              <a:uFillTx/>
              <a:latin typeface="Calibri"/>
              <a:ea typeface="+mn-ea"/>
              <a:cs typeface="+mn-cs"/>
            </a:endParaRPr>
          </a:p>
        </p:txBody>
      </p:sp>
      <p:sp>
        <p:nvSpPr>
          <p:cNvPr id="75" name="TextBox 74">
            <a:extLst>
              <a:ext uri="{FF2B5EF4-FFF2-40B4-BE49-F238E27FC236}">
                <a16:creationId xmlns:a16="http://schemas.microsoft.com/office/drawing/2014/main" id="{20B9FA3A-034B-4142-BC50-4D375FA22DDF}"/>
              </a:ext>
            </a:extLst>
          </p:cNvPr>
          <p:cNvSpPr txBox="1"/>
          <p:nvPr/>
        </p:nvSpPr>
        <p:spPr>
          <a:xfrm rot="18911030">
            <a:off x="6315911" y="2283228"/>
            <a:ext cx="1123951"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srgbClr val="00B050"/>
                </a:solidFill>
                <a:effectLst/>
                <a:uLnTx/>
                <a:uFillTx/>
                <a:latin typeface="Calibri"/>
                <a:ea typeface="+mn-ea"/>
                <a:cs typeface="+mn-cs"/>
              </a:rPr>
              <a:t>Hc</a:t>
            </a:r>
            <a:endParaRPr kumimoji="0" lang="en-US" sz="1000" b="1" i="0" u="none" strike="noStrike" kern="1200" cap="none" spc="0" normalizeH="0" baseline="0" noProof="0" dirty="0">
              <a:ln>
                <a:noFill/>
              </a:ln>
              <a:solidFill>
                <a:srgbClr val="00B050"/>
              </a:solidFill>
              <a:effectLst/>
              <a:uLnTx/>
              <a:uFillTx/>
              <a:latin typeface="Calibri"/>
              <a:ea typeface="+mn-ea"/>
              <a:cs typeface="+mn-cs"/>
            </a:endParaRPr>
          </a:p>
        </p:txBody>
      </p:sp>
      <p:sp>
        <p:nvSpPr>
          <p:cNvPr id="76" name="TextBox 75">
            <a:extLst>
              <a:ext uri="{FF2B5EF4-FFF2-40B4-BE49-F238E27FC236}">
                <a16:creationId xmlns:a16="http://schemas.microsoft.com/office/drawing/2014/main" id="{C525CC08-51B7-4007-B9F4-4C34B7973AEB}"/>
              </a:ext>
            </a:extLst>
          </p:cNvPr>
          <p:cNvSpPr txBox="1"/>
          <p:nvPr/>
        </p:nvSpPr>
        <p:spPr>
          <a:xfrm rot="18057895">
            <a:off x="4988389" y="2524016"/>
            <a:ext cx="112395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prstClr val="black"/>
                </a:solidFill>
                <a:effectLst/>
                <a:uLnTx/>
                <a:uFillTx/>
                <a:latin typeface="Calibri"/>
                <a:ea typeface="+mn-ea"/>
                <a:cs typeface="+mn-cs"/>
              </a:rPr>
              <a:t>Hc</a:t>
            </a:r>
            <a:endParaRPr kumimoji="0" lang="en-US" sz="10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77" name="Straight Arrow Connector 76">
            <a:extLst>
              <a:ext uri="{FF2B5EF4-FFF2-40B4-BE49-F238E27FC236}">
                <a16:creationId xmlns:a16="http://schemas.microsoft.com/office/drawing/2014/main" id="{34E66354-2E52-41F9-90D9-AB970221502C}"/>
              </a:ext>
            </a:extLst>
          </p:cNvPr>
          <p:cNvCxnSpPr/>
          <p:nvPr/>
        </p:nvCxnSpPr>
        <p:spPr>
          <a:xfrm flipH="1" flipV="1">
            <a:off x="933450" y="1446425"/>
            <a:ext cx="3638550" cy="3671850"/>
          </a:xfrm>
          <a:prstGeom prst="straightConnector1">
            <a:avLst/>
          </a:prstGeom>
          <a:ln>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C0BD0FE-CB78-4F4B-A8BE-B061520A8065}"/>
              </a:ext>
            </a:extLst>
          </p:cNvPr>
          <p:cNvSpPr txBox="1"/>
          <p:nvPr/>
        </p:nvSpPr>
        <p:spPr>
          <a:xfrm rot="2687347">
            <a:off x="2190749" y="3249943"/>
            <a:ext cx="112395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0000"/>
                </a:solidFill>
                <a:effectLst/>
                <a:uLnTx/>
                <a:uFillTx/>
                <a:latin typeface="Calibri"/>
                <a:ea typeface="+mn-ea"/>
                <a:cs typeface="+mn-cs"/>
              </a:rPr>
              <a:t>Ho</a:t>
            </a:r>
          </a:p>
        </p:txBody>
      </p:sp>
      <p:cxnSp>
        <p:nvCxnSpPr>
          <p:cNvPr id="79" name="Straight Arrow Connector 78">
            <a:extLst>
              <a:ext uri="{FF2B5EF4-FFF2-40B4-BE49-F238E27FC236}">
                <a16:creationId xmlns:a16="http://schemas.microsoft.com/office/drawing/2014/main" id="{DADC88DA-9815-4B75-8F44-6A1DA56E053B}"/>
              </a:ext>
            </a:extLst>
          </p:cNvPr>
          <p:cNvCxnSpPr/>
          <p:nvPr/>
        </p:nvCxnSpPr>
        <p:spPr>
          <a:xfrm flipV="1">
            <a:off x="4476750" y="1446425"/>
            <a:ext cx="3540300" cy="3616926"/>
          </a:xfrm>
          <a:prstGeom prst="straightConnector1">
            <a:avLst/>
          </a:prstGeom>
          <a:ln>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DED27D73-1626-49D0-A91E-A7F06E1BCE4E}"/>
              </a:ext>
            </a:extLst>
          </p:cNvPr>
          <p:cNvSpPr txBox="1"/>
          <p:nvPr/>
        </p:nvSpPr>
        <p:spPr>
          <a:xfrm rot="18805930">
            <a:off x="6239624" y="2679316"/>
            <a:ext cx="1123951"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B050"/>
                </a:solidFill>
                <a:effectLst/>
                <a:uLnTx/>
                <a:uFillTx/>
                <a:latin typeface="Calibri"/>
                <a:ea typeface="+mn-ea"/>
                <a:cs typeface="+mn-cs"/>
              </a:rPr>
              <a:t>Ho</a:t>
            </a:r>
          </a:p>
        </p:txBody>
      </p:sp>
      <p:cxnSp>
        <p:nvCxnSpPr>
          <p:cNvPr id="81" name="Straight Arrow Connector 80">
            <a:extLst>
              <a:ext uri="{FF2B5EF4-FFF2-40B4-BE49-F238E27FC236}">
                <a16:creationId xmlns:a16="http://schemas.microsoft.com/office/drawing/2014/main" id="{46EC9FDA-2753-4C62-8490-065686611572}"/>
              </a:ext>
            </a:extLst>
          </p:cNvPr>
          <p:cNvCxnSpPr/>
          <p:nvPr/>
        </p:nvCxnSpPr>
        <p:spPr>
          <a:xfrm flipV="1">
            <a:off x="4572000" y="1446425"/>
            <a:ext cx="1600200" cy="3892035"/>
          </a:xfrm>
          <a:prstGeom prst="straightConnector1">
            <a:avLst/>
          </a:prstGeom>
          <a:ln>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B87C7E2-85B6-4359-82AA-5436698EDFA9}"/>
              </a:ext>
            </a:extLst>
          </p:cNvPr>
          <p:cNvSpPr txBox="1"/>
          <p:nvPr/>
        </p:nvSpPr>
        <p:spPr>
          <a:xfrm rot="17620707">
            <a:off x="5117886" y="2750684"/>
            <a:ext cx="112395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a:ea typeface="+mn-ea"/>
                <a:cs typeface="+mn-cs"/>
              </a:rPr>
              <a:t>Ho</a:t>
            </a:r>
          </a:p>
        </p:txBody>
      </p:sp>
      <p:cxnSp>
        <p:nvCxnSpPr>
          <p:cNvPr id="83" name="Straight Arrow Connector 82">
            <a:extLst>
              <a:ext uri="{FF2B5EF4-FFF2-40B4-BE49-F238E27FC236}">
                <a16:creationId xmlns:a16="http://schemas.microsoft.com/office/drawing/2014/main" id="{A41B3E31-3D24-4BC9-B8E9-23769CD8C813}"/>
              </a:ext>
            </a:extLst>
          </p:cNvPr>
          <p:cNvCxnSpPr/>
          <p:nvPr/>
        </p:nvCxnSpPr>
        <p:spPr>
          <a:xfrm>
            <a:off x="3915967" y="5338461"/>
            <a:ext cx="484583" cy="260864"/>
          </a:xfrm>
          <a:prstGeom prst="straightConnector1">
            <a:avLst/>
          </a:prstGeom>
          <a:ln>
            <a:headEnd type="none"/>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31FB65F-D5B2-4EDC-9FF9-00A196121377}"/>
              </a:ext>
            </a:extLst>
          </p:cNvPr>
          <p:cNvSpPr txBox="1"/>
          <p:nvPr/>
        </p:nvSpPr>
        <p:spPr>
          <a:xfrm rot="1572143">
            <a:off x="3800092" y="5513610"/>
            <a:ext cx="60960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30nm</a:t>
            </a:r>
          </a:p>
        </p:txBody>
      </p:sp>
      <p:cxnSp>
        <p:nvCxnSpPr>
          <p:cNvPr id="85" name="Straight Arrow Connector 84">
            <a:extLst>
              <a:ext uri="{FF2B5EF4-FFF2-40B4-BE49-F238E27FC236}">
                <a16:creationId xmlns:a16="http://schemas.microsoft.com/office/drawing/2014/main" id="{C9E8BF46-81CB-41C2-844E-D069086A7D5E}"/>
              </a:ext>
            </a:extLst>
          </p:cNvPr>
          <p:cNvCxnSpPr/>
          <p:nvPr/>
        </p:nvCxnSpPr>
        <p:spPr>
          <a:xfrm>
            <a:off x="4119473" y="5066734"/>
            <a:ext cx="478517" cy="0"/>
          </a:xfrm>
          <a:prstGeom prst="straightConnector1">
            <a:avLst/>
          </a:prstGeom>
          <a:ln>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30F6ED5-2700-46B1-9CC9-D3468ED84D9F}"/>
              </a:ext>
            </a:extLst>
          </p:cNvPr>
          <p:cNvSpPr txBox="1"/>
          <p:nvPr/>
        </p:nvSpPr>
        <p:spPr>
          <a:xfrm>
            <a:off x="4095749" y="4805124"/>
            <a:ext cx="60960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0000"/>
                </a:solidFill>
                <a:effectLst/>
                <a:uLnTx/>
                <a:uFillTx/>
                <a:latin typeface="Calibri"/>
                <a:ea typeface="+mn-ea"/>
                <a:cs typeface="+mn-cs"/>
              </a:rPr>
              <a:t>15nm</a:t>
            </a:r>
          </a:p>
        </p:txBody>
      </p:sp>
      <p:sp>
        <p:nvSpPr>
          <p:cNvPr id="87" name="Freeform 6">
            <a:extLst>
              <a:ext uri="{FF2B5EF4-FFF2-40B4-BE49-F238E27FC236}">
                <a16:creationId xmlns:a16="http://schemas.microsoft.com/office/drawing/2014/main" id="{B749C271-45C4-4092-BB8E-A8332117CDC9}"/>
              </a:ext>
            </a:extLst>
          </p:cNvPr>
          <p:cNvSpPr/>
          <p:nvPr/>
        </p:nvSpPr>
        <p:spPr>
          <a:xfrm>
            <a:off x="-76200" y="4849696"/>
            <a:ext cx="9372600" cy="1999203"/>
          </a:xfrm>
          <a:custGeom>
            <a:avLst/>
            <a:gdLst>
              <a:gd name="connsiteX0" fmla="*/ 0 w 9153525"/>
              <a:gd name="connsiteY0" fmla="*/ 323850 h 1838325"/>
              <a:gd name="connsiteX1" fmla="*/ 1533525 w 9153525"/>
              <a:gd name="connsiteY1" fmla="*/ 142875 h 1838325"/>
              <a:gd name="connsiteX2" fmla="*/ 2838450 w 9153525"/>
              <a:gd name="connsiteY2" fmla="*/ 28575 h 1838325"/>
              <a:gd name="connsiteX3" fmla="*/ 4000500 w 9153525"/>
              <a:gd name="connsiteY3" fmla="*/ 0 h 1838325"/>
              <a:gd name="connsiteX4" fmla="*/ 5105400 w 9153525"/>
              <a:gd name="connsiteY4" fmla="*/ 19050 h 1838325"/>
              <a:gd name="connsiteX5" fmla="*/ 6029325 w 9153525"/>
              <a:gd name="connsiteY5" fmla="*/ 66675 h 1838325"/>
              <a:gd name="connsiteX6" fmla="*/ 7086600 w 9153525"/>
              <a:gd name="connsiteY6" fmla="*/ 133350 h 1838325"/>
              <a:gd name="connsiteX7" fmla="*/ 8229600 w 9153525"/>
              <a:gd name="connsiteY7" fmla="*/ 247650 h 1838325"/>
              <a:gd name="connsiteX8" fmla="*/ 8953500 w 9153525"/>
              <a:gd name="connsiteY8" fmla="*/ 333375 h 1838325"/>
              <a:gd name="connsiteX9" fmla="*/ 9153525 w 9153525"/>
              <a:gd name="connsiteY9" fmla="*/ 400050 h 1838325"/>
              <a:gd name="connsiteX10" fmla="*/ 9144000 w 9153525"/>
              <a:gd name="connsiteY10" fmla="*/ 1838325 h 1838325"/>
              <a:gd name="connsiteX11" fmla="*/ 0 w 9153525"/>
              <a:gd name="connsiteY11" fmla="*/ 1838325 h 1838325"/>
              <a:gd name="connsiteX12" fmla="*/ 0 w 9153525"/>
              <a:gd name="connsiteY12" fmla="*/ 323850 h 183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53525" h="1838325">
                <a:moveTo>
                  <a:pt x="0" y="323850"/>
                </a:moveTo>
                <a:lnTo>
                  <a:pt x="1533525" y="142875"/>
                </a:lnTo>
                <a:lnTo>
                  <a:pt x="2838450" y="28575"/>
                </a:lnTo>
                <a:lnTo>
                  <a:pt x="4000500" y="0"/>
                </a:lnTo>
                <a:lnTo>
                  <a:pt x="5105400" y="19050"/>
                </a:lnTo>
                <a:lnTo>
                  <a:pt x="6029325" y="66675"/>
                </a:lnTo>
                <a:lnTo>
                  <a:pt x="7086600" y="133350"/>
                </a:lnTo>
                <a:lnTo>
                  <a:pt x="8229600" y="247650"/>
                </a:lnTo>
                <a:lnTo>
                  <a:pt x="8953500" y="333375"/>
                </a:lnTo>
                <a:lnTo>
                  <a:pt x="9153525" y="400050"/>
                </a:lnTo>
                <a:lnTo>
                  <a:pt x="9144000" y="1838325"/>
                </a:lnTo>
                <a:lnTo>
                  <a:pt x="0" y="1838325"/>
                </a:lnTo>
                <a:lnTo>
                  <a:pt x="0" y="323850"/>
                </a:lnTo>
                <a:close/>
              </a:path>
            </a:pathLst>
          </a:custGeom>
          <a:solidFill>
            <a:srgbClr val="66CCFF">
              <a:alpha val="2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black"/>
                </a:solidFill>
              </a:ln>
              <a:solidFill>
                <a:srgbClr val="66CCFF"/>
              </a:solidFill>
              <a:effectLst/>
              <a:uLnTx/>
              <a:uFillTx/>
              <a:latin typeface="Calibri"/>
              <a:ea typeface="+mn-ea"/>
              <a:cs typeface="+mn-cs"/>
            </a:endParaRPr>
          </a:p>
        </p:txBody>
      </p:sp>
    </p:spTree>
    <p:extLst>
      <p:ext uri="{BB962C8B-B14F-4D97-AF65-F5344CB8AC3E}">
        <p14:creationId xmlns:p14="http://schemas.microsoft.com/office/powerpoint/2010/main" val="287442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repeatCount="3000" fill="remove" grpId="0" nodeType="clickEffect">
                                  <p:stCondLst>
                                    <p:cond delay="0"/>
                                  </p:stCondLst>
                                  <p:childTnLst>
                                    <p:animClr clrSpc="rgb" dir="cw">
                                      <p:cBhvr override="childStyle">
                                        <p:cTn id="6" dur="250" autoRev="1" fill="remove"/>
                                        <p:tgtEl>
                                          <p:spTgt spid="38"/>
                                        </p:tgtEl>
                                        <p:attrNameLst>
                                          <p:attrName>style.color</p:attrName>
                                        </p:attrNameLst>
                                      </p:cBhvr>
                                      <p:to>
                                        <a:schemeClr val="bg1"/>
                                      </p:to>
                                    </p:animClr>
                                    <p:animClr clrSpc="rgb" dir="cw">
                                      <p:cBhvr>
                                        <p:cTn id="7" dur="250" autoRev="1" fill="remove"/>
                                        <p:tgtEl>
                                          <p:spTgt spid="38"/>
                                        </p:tgtEl>
                                        <p:attrNameLst>
                                          <p:attrName>fillcolor</p:attrName>
                                        </p:attrNameLst>
                                      </p:cBhvr>
                                      <p:to>
                                        <a:schemeClr val="bg1"/>
                                      </p:to>
                                    </p:animClr>
                                    <p:set>
                                      <p:cBhvr>
                                        <p:cTn id="8" dur="250" autoRev="1" fill="remove"/>
                                        <p:tgtEl>
                                          <p:spTgt spid="38"/>
                                        </p:tgtEl>
                                        <p:attrNameLst>
                                          <p:attrName>fill.type</p:attrName>
                                        </p:attrNameLst>
                                      </p:cBhvr>
                                      <p:to>
                                        <p:strVal val="solid"/>
                                      </p:to>
                                    </p:set>
                                    <p:set>
                                      <p:cBhvr>
                                        <p:cTn id="9" dur="250" autoRev="1" fill="remove"/>
                                        <p:tgtEl>
                                          <p:spTgt spid="38"/>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wipe(up)">
                                      <p:cBhvr>
                                        <p:cTn id="14" dur="1000"/>
                                        <p:tgtEl>
                                          <p:spTgt spid="41"/>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down)">
                                      <p:cBhvr>
                                        <p:cTn id="23" dur="2000"/>
                                        <p:tgtEl>
                                          <p:spTgt spid="55"/>
                                        </p:tgtEl>
                                      </p:cBhvr>
                                    </p:animEffect>
                                  </p:childTnLst>
                                </p:cTn>
                              </p:par>
                              <p:par>
                                <p:cTn id="24" presetID="22" presetClass="entr" presetSubtype="8"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wipe(left)">
                                      <p:cBhvr>
                                        <p:cTn id="26" dur="2000"/>
                                        <p:tgtEl>
                                          <p:spTgt spid="51"/>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fade">
                                      <p:cBhvr>
                                        <p:cTn id="30" dur="500"/>
                                        <p:tgtEl>
                                          <p:spTgt spid="7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fade">
                                      <p:cBhvr>
                                        <p:cTn id="33" dur="500"/>
                                        <p:tgtEl>
                                          <p:spTgt spid="76"/>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4">
                                            <p:txEl>
                                              <p:pRg st="0" end="0"/>
                                            </p:txEl>
                                          </p:spTgt>
                                        </p:tgtEl>
                                        <p:attrNameLst>
                                          <p:attrName>style.visibility</p:attrName>
                                        </p:attrNameLst>
                                      </p:cBhvr>
                                      <p:to>
                                        <p:strVal val="visible"/>
                                      </p:to>
                                    </p:set>
                                    <p:animEffect transition="in" filter="fade">
                                      <p:cBhvr>
                                        <p:cTn id="38" dur="1000"/>
                                        <p:tgtEl>
                                          <p:spTgt spid="64">
                                            <p:txEl>
                                              <p:pRg st="0" end="0"/>
                                            </p:txEl>
                                          </p:spTgt>
                                        </p:tgtEl>
                                      </p:cBhvr>
                                    </p:animEffect>
                                    <p:anim calcmode="lin" valueType="num">
                                      <p:cBhvr>
                                        <p:cTn id="39" dur="10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40" dur="1000" fill="hold"/>
                                        <p:tgtEl>
                                          <p:spTgt spid="6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64">
                                            <p:txEl>
                                              <p:pRg st="1" end="1"/>
                                            </p:txEl>
                                          </p:spTgt>
                                        </p:tgtEl>
                                        <p:attrNameLst>
                                          <p:attrName>style.visibility</p:attrName>
                                        </p:attrNameLst>
                                      </p:cBhvr>
                                      <p:to>
                                        <p:strVal val="visible"/>
                                      </p:to>
                                    </p:set>
                                    <p:animEffect transition="in" filter="fade">
                                      <p:cBhvr>
                                        <p:cTn id="45" dur="1000"/>
                                        <p:tgtEl>
                                          <p:spTgt spid="64">
                                            <p:txEl>
                                              <p:pRg st="1" end="1"/>
                                            </p:txEl>
                                          </p:spTgt>
                                        </p:tgtEl>
                                      </p:cBhvr>
                                    </p:animEffect>
                                    <p:anim calcmode="lin" valueType="num">
                                      <p:cBhvr>
                                        <p:cTn id="46" dur="1000" fill="hold"/>
                                        <p:tgtEl>
                                          <p:spTgt spid="64">
                                            <p:txEl>
                                              <p:pRg st="1" end="1"/>
                                            </p:txEl>
                                          </p:spTgt>
                                        </p:tgtEl>
                                        <p:attrNameLst>
                                          <p:attrName>ppt_x</p:attrName>
                                        </p:attrNameLst>
                                      </p:cBhvr>
                                      <p:tavLst>
                                        <p:tav tm="0">
                                          <p:val>
                                            <p:strVal val="#ppt_x"/>
                                          </p:val>
                                        </p:tav>
                                        <p:tav tm="100000">
                                          <p:val>
                                            <p:strVal val="#ppt_x"/>
                                          </p:val>
                                        </p:tav>
                                      </p:tavLst>
                                    </p:anim>
                                    <p:anim calcmode="lin" valueType="num">
                                      <p:cBhvr>
                                        <p:cTn id="47" dur="1000" fill="hold"/>
                                        <p:tgtEl>
                                          <p:spTgt spid="6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1000"/>
                                        <p:tgtEl>
                                          <p:spTgt spid="65"/>
                                        </p:tgtEl>
                                      </p:cBhvr>
                                    </p:animEffect>
                                    <p:anim calcmode="lin" valueType="num">
                                      <p:cBhvr>
                                        <p:cTn id="53" dur="1000" fill="hold"/>
                                        <p:tgtEl>
                                          <p:spTgt spid="65"/>
                                        </p:tgtEl>
                                        <p:attrNameLst>
                                          <p:attrName>ppt_x</p:attrName>
                                        </p:attrNameLst>
                                      </p:cBhvr>
                                      <p:tavLst>
                                        <p:tav tm="0">
                                          <p:val>
                                            <p:strVal val="#ppt_x"/>
                                          </p:val>
                                        </p:tav>
                                        <p:tav tm="100000">
                                          <p:val>
                                            <p:strVal val="#ppt_x"/>
                                          </p:val>
                                        </p:tav>
                                      </p:tavLst>
                                    </p:anim>
                                    <p:anim calcmode="lin" valueType="num">
                                      <p:cBhvr>
                                        <p:cTn id="54"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wipe(down)">
                                      <p:cBhvr>
                                        <p:cTn id="65" dur="500"/>
                                        <p:tgtEl>
                                          <p:spTgt spid="56"/>
                                        </p:tgtEl>
                                      </p:cBhvr>
                                    </p:animEffect>
                                  </p:childTnLst>
                                </p:cTn>
                              </p:par>
                            </p:childTnLst>
                          </p:cTn>
                        </p:par>
                        <p:par>
                          <p:cTn id="66" fill="hold">
                            <p:stCondLst>
                              <p:cond delay="500"/>
                            </p:stCondLst>
                            <p:childTnLst>
                              <p:par>
                                <p:cTn id="67" presetID="22" presetClass="entr" presetSubtype="4" fill="hold" nodeType="afterEffect">
                                  <p:stCondLst>
                                    <p:cond delay="0"/>
                                  </p:stCondLst>
                                  <p:childTnLst>
                                    <p:set>
                                      <p:cBhvr>
                                        <p:cTn id="68" dur="1" fill="hold">
                                          <p:stCondLst>
                                            <p:cond delay="0"/>
                                          </p:stCondLst>
                                        </p:cTn>
                                        <p:tgtEl>
                                          <p:spTgt spid="81"/>
                                        </p:tgtEl>
                                        <p:attrNameLst>
                                          <p:attrName>style.visibility</p:attrName>
                                        </p:attrNameLst>
                                      </p:cBhvr>
                                      <p:to>
                                        <p:strVal val="visible"/>
                                      </p:to>
                                    </p:set>
                                    <p:animEffect transition="in" filter="wipe(down)">
                                      <p:cBhvr>
                                        <p:cTn id="69" dur="2000"/>
                                        <p:tgtEl>
                                          <p:spTgt spid="81"/>
                                        </p:tgtEl>
                                      </p:cBhvr>
                                    </p:animEffect>
                                  </p:childTnLst>
                                </p:cTn>
                              </p:par>
                            </p:childTnLst>
                          </p:cTn>
                        </p:par>
                        <p:par>
                          <p:cTn id="70" fill="hold">
                            <p:stCondLst>
                              <p:cond delay="2500"/>
                            </p:stCondLst>
                            <p:childTnLst>
                              <p:par>
                                <p:cTn id="71" presetID="10" presetClass="entr" presetSubtype="0" fill="hold" grpId="0" nodeType="after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childTnLst>
                          </p:cTn>
                        </p:par>
                      </p:childTnLst>
                    </p:cTn>
                  </p:par>
                  <p:par>
                    <p:cTn id="74" fill="hold">
                      <p:stCondLst>
                        <p:cond delay="indefinite"/>
                      </p:stCondLst>
                      <p:childTnLst>
                        <p:par>
                          <p:cTn id="75" fill="hold">
                            <p:stCondLst>
                              <p:cond delay="0"/>
                            </p:stCondLst>
                            <p:childTnLst>
                              <p:par>
                                <p:cTn id="76" presetID="27" presetClass="emph" presetSubtype="0" repeatCount="3000" fill="remove" grpId="0" nodeType="clickEffect">
                                  <p:stCondLst>
                                    <p:cond delay="0"/>
                                  </p:stCondLst>
                                  <p:childTnLst>
                                    <p:animClr clrSpc="rgb" dir="cw">
                                      <p:cBhvr override="childStyle">
                                        <p:cTn id="77" dur="250" autoRev="1" fill="remove"/>
                                        <p:tgtEl>
                                          <p:spTgt spid="45"/>
                                        </p:tgtEl>
                                        <p:attrNameLst>
                                          <p:attrName>style.color</p:attrName>
                                        </p:attrNameLst>
                                      </p:cBhvr>
                                      <p:to>
                                        <a:schemeClr val="bg1"/>
                                      </p:to>
                                    </p:animClr>
                                    <p:animClr clrSpc="rgb" dir="cw">
                                      <p:cBhvr>
                                        <p:cTn id="78" dur="250" autoRev="1" fill="remove"/>
                                        <p:tgtEl>
                                          <p:spTgt spid="45"/>
                                        </p:tgtEl>
                                        <p:attrNameLst>
                                          <p:attrName>fillcolor</p:attrName>
                                        </p:attrNameLst>
                                      </p:cBhvr>
                                      <p:to>
                                        <a:schemeClr val="bg1"/>
                                      </p:to>
                                    </p:animClr>
                                    <p:set>
                                      <p:cBhvr>
                                        <p:cTn id="79" dur="250" autoRev="1" fill="remove"/>
                                        <p:tgtEl>
                                          <p:spTgt spid="45"/>
                                        </p:tgtEl>
                                        <p:attrNameLst>
                                          <p:attrName>fill.type</p:attrName>
                                        </p:attrNameLst>
                                      </p:cBhvr>
                                      <p:to>
                                        <p:strVal val="solid"/>
                                      </p:to>
                                    </p:set>
                                    <p:set>
                                      <p:cBhvr>
                                        <p:cTn id="80" dur="250" autoRev="1" fill="remove"/>
                                        <p:tgtEl>
                                          <p:spTgt spid="45"/>
                                        </p:tgtEl>
                                        <p:attrNameLst>
                                          <p:attrName>fill.on</p:attrName>
                                        </p:attrNameLst>
                                      </p:cBhvr>
                                      <p:to>
                                        <p:strVal val="tru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up)">
                                      <p:cBhvr>
                                        <p:cTn id="85" dur="1000"/>
                                        <p:tgtEl>
                                          <p:spTgt spid="46"/>
                                        </p:tgtEl>
                                      </p:cBhvr>
                                    </p:animEffect>
                                  </p:childTnLst>
                                </p:cTn>
                              </p:par>
                            </p:childTnLst>
                          </p:cTn>
                        </p:par>
                        <p:par>
                          <p:cTn id="86" fill="hold">
                            <p:stCondLst>
                              <p:cond delay="1000"/>
                            </p:stCondLst>
                            <p:childTnLst>
                              <p:par>
                                <p:cTn id="87" presetID="10" presetClass="entr" presetSubtype="0" fill="hold" grpId="0" nodeType="afterEffect">
                                  <p:stCondLst>
                                    <p:cond delay="0"/>
                                  </p:stCondLst>
                                  <p:childTnLst>
                                    <p:set>
                                      <p:cBhvr>
                                        <p:cTn id="88" dur="1" fill="hold">
                                          <p:stCondLst>
                                            <p:cond delay="0"/>
                                          </p:stCondLst>
                                        </p:cTn>
                                        <p:tgtEl>
                                          <p:spTgt spid="63"/>
                                        </p:tgtEl>
                                        <p:attrNameLst>
                                          <p:attrName>style.visibility</p:attrName>
                                        </p:attrNameLst>
                                      </p:cBhvr>
                                      <p:to>
                                        <p:strVal val="visible"/>
                                      </p:to>
                                    </p:set>
                                    <p:animEffect transition="in" filter="fade">
                                      <p:cBhvr>
                                        <p:cTn id="89" dur="500"/>
                                        <p:tgtEl>
                                          <p:spTgt spid="63"/>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2" fill="hold" nodeType="click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wipe(right)">
                                      <p:cBhvr>
                                        <p:cTn id="94" dur="2000"/>
                                        <p:tgtEl>
                                          <p:spTgt spid="50"/>
                                        </p:tgtEl>
                                      </p:cBhvr>
                                    </p:animEffect>
                                  </p:childTnLst>
                                </p:cTn>
                              </p:par>
                              <p:par>
                                <p:cTn id="95" presetID="22" presetClass="entr" presetSubtype="2" fill="hold" nodeType="withEffect">
                                  <p:stCondLst>
                                    <p:cond delay="0"/>
                                  </p:stCondLst>
                                  <p:childTnLst>
                                    <p:set>
                                      <p:cBhvr>
                                        <p:cTn id="96" dur="1" fill="hold">
                                          <p:stCondLst>
                                            <p:cond delay="0"/>
                                          </p:stCondLst>
                                        </p:cTn>
                                        <p:tgtEl>
                                          <p:spTgt spid="53"/>
                                        </p:tgtEl>
                                        <p:attrNameLst>
                                          <p:attrName>style.visibility</p:attrName>
                                        </p:attrNameLst>
                                      </p:cBhvr>
                                      <p:to>
                                        <p:strVal val="visible"/>
                                      </p:to>
                                    </p:set>
                                    <p:animEffect transition="in" filter="wipe(right)">
                                      <p:cBhvr>
                                        <p:cTn id="97" dur="2000"/>
                                        <p:tgtEl>
                                          <p:spTgt spid="53"/>
                                        </p:tgtEl>
                                      </p:cBhvr>
                                    </p:animEffect>
                                  </p:childTnLst>
                                </p:cTn>
                              </p:par>
                            </p:childTnLst>
                          </p:cTn>
                        </p:par>
                        <p:par>
                          <p:cTn id="98" fill="hold">
                            <p:stCondLst>
                              <p:cond delay="2000"/>
                            </p:stCondLst>
                            <p:childTnLst>
                              <p:par>
                                <p:cTn id="99" presetID="10" presetClass="entr" presetSubtype="0" fill="hold" grpId="0" nodeType="afterEffect">
                                  <p:stCondLst>
                                    <p:cond delay="0"/>
                                  </p:stCondLst>
                                  <p:childTnLst>
                                    <p:set>
                                      <p:cBhvr>
                                        <p:cTn id="100" dur="1" fill="hold">
                                          <p:stCondLst>
                                            <p:cond delay="0"/>
                                          </p:stCondLst>
                                        </p:cTn>
                                        <p:tgtEl>
                                          <p:spTgt spid="71"/>
                                        </p:tgtEl>
                                        <p:attrNameLst>
                                          <p:attrName>style.visibility</p:attrName>
                                        </p:attrNameLst>
                                      </p:cBhvr>
                                      <p:to>
                                        <p:strVal val="visible"/>
                                      </p:to>
                                    </p:set>
                                    <p:animEffect transition="in" filter="fade">
                                      <p:cBhvr>
                                        <p:cTn id="101" dur="500"/>
                                        <p:tgtEl>
                                          <p:spTgt spid="7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74"/>
                                        </p:tgtEl>
                                        <p:attrNameLst>
                                          <p:attrName>style.visibility</p:attrName>
                                        </p:attrNameLst>
                                      </p:cBhvr>
                                      <p:to>
                                        <p:strVal val="visible"/>
                                      </p:to>
                                    </p:set>
                                    <p:animEffect transition="in" filter="fade">
                                      <p:cBhvr>
                                        <p:cTn id="104" dur="500"/>
                                        <p:tgtEl>
                                          <p:spTgt spid="74"/>
                                        </p:tgtEl>
                                      </p:cBhvr>
                                    </p:animEffect>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66">
                                            <p:txEl>
                                              <p:pRg st="0" end="0"/>
                                            </p:txEl>
                                          </p:spTgt>
                                        </p:tgtEl>
                                        <p:attrNameLst>
                                          <p:attrName>style.visibility</p:attrName>
                                        </p:attrNameLst>
                                      </p:cBhvr>
                                      <p:to>
                                        <p:strVal val="visible"/>
                                      </p:to>
                                    </p:set>
                                    <p:animEffect transition="in" filter="fade">
                                      <p:cBhvr>
                                        <p:cTn id="109" dur="1000"/>
                                        <p:tgtEl>
                                          <p:spTgt spid="66">
                                            <p:txEl>
                                              <p:pRg st="0" end="0"/>
                                            </p:txEl>
                                          </p:spTgt>
                                        </p:tgtEl>
                                      </p:cBhvr>
                                    </p:animEffect>
                                    <p:anim calcmode="lin" valueType="num">
                                      <p:cBhvr>
                                        <p:cTn id="110" dur="10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111" dur="1000" fill="hold"/>
                                        <p:tgtEl>
                                          <p:spTgt spid="6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grpId="0" nodeType="clickEffect">
                                  <p:stCondLst>
                                    <p:cond delay="0"/>
                                  </p:stCondLst>
                                  <p:childTnLst>
                                    <p:set>
                                      <p:cBhvr>
                                        <p:cTn id="115" dur="1" fill="hold">
                                          <p:stCondLst>
                                            <p:cond delay="0"/>
                                          </p:stCondLst>
                                        </p:cTn>
                                        <p:tgtEl>
                                          <p:spTgt spid="66">
                                            <p:txEl>
                                              <p:pRg st="1" end="1"/>
                                            </p:txEl>
                                          </p:spTgt>
                                        </p:tgtEl>
                                        <p:attrNameLst>
                                          <p:attrName>style.visibility</p:attrName>
                                        </p:attrNameLst>
                                      </p:cBhvr>
                                      <p:to>
                                        <p:strVal val="visible"/>
                                      </p:to>
                                    </p:set>
                                    <p:animEffect transition="in" filter="fade">
                                      <p:cBhvr>
                                        <p:cTn id="116" dur="1000"/>
                                        <p:tgtEl>
                                          <p:spTgt spid="66">
                                            <p:txEl>
                                              <p:pRg st="1" end="1"/>
                                            </p:txEl>
                                          </p:spTgt>
                                        </p:tgtEl>
                                      </p:cBhvr>
                                    </p:animEffect>
                                    <p:anim calcmode="lin" valueType="num">
                                      <p:cBhvr>
                                        <p:cTn id="117" dur="1000" fill="hold"/>
                                        <p:tgtEl>
                                          <p:spTgt spid="66">
                                            <p:txEl>
                                              <p:pRg st="1" end="1"/>
                                            </p:txEl>
                                          </p:spTgt>
                                        </p:tgtEl>
                                        <p:attrNameLst>
                                          <p:attrName>ppt_x</p:attrName>
                                        </p:attrNameLst>
                                      </p:cBhvr>
                                      <p:tavLst>
                                        <p:tav tm="0">
                                          <p:val>
                                            <p:strVal val="#ppt_x"/>
                                          </p:val>
                                        </p:tav>
                                        <p:tav tm="100000">
                                          <p:val>
                                            <p:strVal val="#ppt_x"/>
                                          </p:val>
                                        </p:tav>
                                      </p:tavLst>
                                    </p:anim>
                                    <p:anim calcmode="lin" valueType="num">
                                      <p:cBhvr>
                                        <p:cTn id="118" dur="1000" fill="hold"/>
                                        <p:tgtEl>
                                          <p:spTgt spid="6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67"/>
                                        </p:tgtEl>
                                        <p:attrNameLst>
                                          <p:attrName>style.visibility</p:attrName>
                                        </p:attrNameLst>
                                      </p:cBhvr>
                                      <p:to>
                                        <p:strVal val="visible"/>
                                      </p:to>
                                    </p:set>
                                    <p:animEffect transition="in" filter="fade">
                                      <p:cBhvr>
                                        <p:cTn id="123" dur="1000"/>
                                        <p:tgtEl>
                                          <p:spTgt spid="67"/>
                                        </p:tgtEl>
                                      </p:cBhvr>
                                    </p:animEffect>
                                    <p:anim calcmode="lin" valueType="num">
                                      <p:cBhvr>
                                        <p:cTn id="124" dur="1000" fill="hold"/>
                                        <p:tgtEl>
                                          <p:spTgt spid="67"/>
                                        </p:tgtEl>
                                        <p:attrNameLst>
                                          <p:attrName>ppt_x</p:attrName>
                                        </p:attrNameLst>
                                      </p:cBhvr>
                                      <p:tavLst>
                                        <p:tav tm="0">
                                          <p:val>
                                            <p:strVal val="#ppt_x"/>
                                          </p:val>
                                        </p:tav>
                                        <p:tav tm="100000">
                                          <p:val>
                                            <p:strVal val="#ppt_x"/>
                                          </p:val>
                                        </p:tav>
                                      </p:tavLst>
                                    </p:anim>
                                    <p:anim calcmode="lin" valueType="num">
                                      <p:cBhvr>
                                        <p:cTn id="125"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59"/>
                                        </p:tgtEl>
                                        <p:attrNameLst>
                                          <p:attrName>style.visibility</p:attrName>
                                        </p:attrNameLst>
                                      </p:cBhvr>
                                      <p:to>
                                        <p:strVal val="visible"/>
                                      </p:to>
                                    </p:set>
                                    <p:animEffect transition="in" filter="wipe(left)">
                                      <p:cBhvr>
                                        <p:cTn id="130" dur="500"/>
                                        <p:tgtEl>
                                          <p:spTgt spid="59"/>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58"/>
                                        </p:tgtEl>
                                        <p:attrNameLst>
                                          <p:attrName>style.visibility</p:attrName>
                                        </p:attrNameLst>
                                      </p:cBhvr>
                                      <p:to>
                                        <p:strVal val="visible"/>
                                      </p:to>
                                    </p:set>
                                    <p:animEffect transition="in" filter="wipe(down)">
                                      <p:cBhvr>
                                        <p:cTn id="135" dur="500"/>
                                        <p:tgtEl>
                                          <p:spTgt spid="58"/>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nodeType="clickEffect">
                                  <p:stCondLst>
                                    <p:cond delay="0"/>
                                  </p:stCondLst>
                                  <p:childTnLst>
                                    <p:set>
                                      <p:cBhvr>
                                        <p:cTn id="139" dur="1" fill="hold">
                                          <p:stCondLst>
                                            <p:cond delay="0"/>
                                          </p:stCondLst>
                                        </p:cTn>
                                        <p:tgtEl>
                                          <p:spTgt spid="85"/>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86"/>
                                        </p:tgtEl>
                                        <p:attrNameLst>
                                          <p:attrName>style.visibility</p:attrName>
                                        </p:attrNameLst>
                                      </p:cBhvr>
                                      <p:to>
                                        <p:strVal val="visible"/>
                                      </p:to>
                                    </p:set>
                                  </p:childTnLst>
                                </p:cTn>
                              </p:par>
                            </p:childTnLst>
                          </p:cTn>
                        </p:par>
                        <p:par>
                          <p:cTn id="142" fill="hold">
                            <p:stCondLst>
                              <p:cond delay="0"/>
                            </p:stCondLst>
                            <p:childTnLst>
                              <p:par>
                                <p:cTn id="143" presetID="22" presetClass="entr" presetSubtype="2" fill="hold" nodeType="afterEffect">
                                  <p:stCondLst>
                                    <p:cond delay="0"/>
                                  </p:stCondLst>
                                  <p:childTnLst>
                                    <p:set>
                                      <p:cBhvr>
                                        <p:cTn id="144" dur="1" fill="hold">
                                          <p:stCondLst>
                                            <p:cond delay="0"/>
                                          </p:stCondLst>
                                        </p:cTn>
                                        <p:tgtEl>
                                          <p:spTgt spid="77"/>
                                        </p:tgtEl>
                                        <p:attrNameLst>
                                          <p:attrName>style.visibility</p:attrName>
                                        </p:attrNameLst>
                                      </p:cBhvr>
                                      <p:to>
                                        <p:strVal val="visible"/>
                                      </p:to>
                                    </p:set>
                                    <p:animEffect transition="in" filter="wipe(right)">
                                      <p:cBhvr>
                                        <p:cTn id="145" dur="2000"/>
                                        <p:tgtEl>
                                          <p:spTgt spid="77"/>
                                        </p:tgtEl>
                                      </p:cBhvr>
                                    </p:animEffect>
                                  </p:childTnLst>
                                </p:cTn>
                              </p:par>
                            </p:childTnLst>
                          </p:cTn>
                        </p:par>
                        <p:par>
                          <p:cTn id="146" fill="hold">
                            <p:stCondLst>
                              <p:cond delay="2000"/>
                            </p:stCondLst>
                            <p:childTnLst>
                              <p:par>
                                <p:cTn id="147" presetID="10" presetClass="entr" presetSubtype="0" fill="hold" grpId="0" nodeType="afterEffect">
                                  <p:stCondLst>
                                    <p:cond delay="0"/>
                                  </p:stCondLst>
                                  <p:childTnLst>
                                    <p:set>
                                      <p:cBhvr>
                                        <p:cTn id="148" dur="1" fill="hold">
                                          <p:stCondLst>
                                            <p:cond delay="0"/>
                                          </p:stCondLst>
                                        </p:cTn>
                                        <p:tgtEl>
                                          <p:spTgt spid="78"/>
                                        </p:tgtEl>
                                        <p:attrNameLst>
                                          <p:attrName>style.visibility</p:attrName>
                                        </p:attrNameLst>
                                      </p:cBhvr>
                                      <p:to>
                                        <p:strVal val="visible"/>
                                      </p:to>
                                    </p:set>
                                    <p:animEffect transition="in" filter="fade">
                                      <p:cBhvr>
                                        <p:cTn id="149" dur="500"/>
                                        <p:tgtEl>
                                          <p:spTgt spid="78"/>
                                        </p:tgtEl>
                                      </p:cBhvr>
                                    </p:animEffect>
                                  </p:childTnLst>
                                </p:cTn>
                              </p:par>
                            </p:childTnLst>
                          </p:cTn>
                        </p:par>
                      </p:childTnLst>
                    </p:cTn>
                  </p:par>
                  <p:par>
                    <p:cTn id="150" fill="hold">
                      <p:stCondLst>
                        <p:cond delay="indefinite"/>
                      </p:stCondLst>
                      <p:childTnLst>
                        <p:par>
                          <p:cTn id="151" fill="hold">
                            <p:stCondLst>
                              <p:cond delay="0"/>
                            </p:stCondLst>
                            <p:childTnLst>
                              <p:par>
                                <p:cTn id="152" presetID="27" presetClass="emph" presetSubtype="0" repeatCount="3000" fill="remove" grpId="0" nodeType="clickEffect">
                                  <p:stCondLst>
                                    <p:cond delay="0"/>
                                  </p:stCondLst>
                                  <p:childTnLst>
                                    <p:animClr clrSpc="rgb" dir="cw">
                                      <p:cBhvr override="childStyle">
                                        <p:cTn id="153" dur="250" autoRev="1" fill="remove"/>
                                        <p:tgtEl>
                                          <p:spTgt spid="47"/>
                                        </p:tgtEl>
                                        <p:attrNameLst>
                                          <p:attrName>style.color</p:attrName>
                                        </p:attrNameLst>
                                      </p:cBhvr>
                                      <p:to>
                                        <a:schemeClr val="bg1"/>
                                      </p:to>
                                    </p:animClr>
                                    <p:animClr clrSpc="rgb" dir="cw">
                                      <p:cBhvr>
                                        <p:cTn id="154" dur="250" autoRev="1" fill="remove"/>
                                        <p:tgtEl>
                                          <p:spTgt spid="47"/>
                                        </p:tgtEl>
                                        <p:attrNameLst>
                                          <p:attrName>fillcolor</p:attrName>
                                        </p:attrNameLst>
                                      </p:cBhvr>
                                      <p:to>
                                        <a:schemeClr val="bg1"/>
                                      </p:to>
                                    </p:animClr>
                                    <p:set>
                                      <p:cBhvr>
                                        <p:cTn id="155" dur="250" autoRev="1" fill="remove"/>
                                        <p:tgtEl>
                                          <p:spTgt spid="47"/>
                                        </p:tgtEl>
                                        <p:attrNameLst>
                                          <p:attrName>fill.type</p:attrName>
                                        </p:attrNameLst>
                                      </p:cBhvr>
                                      <p:to>
                                        <p:strVal val="solid"/>
                                      </p:to>
                                    </p:set>
                                    <p:set>
                                      <p:cBhvr>
                                        <p:cTn id="156" dur="250" autoRev="1" fill="remove"/>
                                        <p:tgtEl>
                                          <p:spTgt spid="47"/>
                                        </p:tgtEl>
                                        <p:attrNameLst>
                                          <p:attrName>fill.on</p:attrName>
                                        </p:attrNameLst>
                                      </p:cBhvr>
                                      <p:to>
                                        <p:strVal val="true"/>
                                      </p:to>
                                    </p:set>
                                  </p:childTnLst>
                                </p:cTn>
                              </p:par>
                            </p:childTnLst>
                          </p:cTn>
                        </p:par>
                      </p:childTnLst>
                    </p:cTn>
                  </p:par>
                  <p:par>
                    <p:cTn id="157" fill="hold">
                      <p:stCondLst>
                        <p:cond delay="indefinite"/>
                      </p:stCondLst>
                      <p:childTnLst>
                        <p:par>
                          <p:cTn id="158" fill="hold">
                            <p:stCondLst>
                              <p:cond delay="0"/>
                            </p:stCondLst>
                            <p:childTnLst>
                              <p:par>
                                <p:cTn id="159" presetID="22" presetClass="entr" presetSubtype="1" fill="hold" nodeType="clickEffect">
                                  <p:stCondLst>
                                    <p:cond delay="0"/>
                                  </p:stCondLst>
                                  <p:childTnLst>
                                    <p:set>
                                      <p:cBhvr>
                                        <p:cTn id="160" dur="1" fill="hold">
                                          <p:stCondLst>
                                            <p:cond delay="0"/>
                                          </p:stCondLst>
                                        </p:cTn>
                                        <p:tgtEl>
                                          <p:spTgt spid="48"/>
                                        </p:tgtEl>
                                        <p:attrNameLst>
                                          <p:attrName>style.visibility</p:attrName>
                                        </p:attrNameLst>
                                      </p:cBhvr>
                                      <p:to>
                                        <p:strVal val="visible"/>
                                      </p:to>
                                    </p:set>
                                    <p:animEffect transition="in" filter="wipe(up)">
                                      <p:cBhvr>
                                        <p:cTn id="161" dur="1000"/>
                                        <p:tgtEl>
                                          <p:spTgt spid="48"/>
                                        </p:tgtEl>
                                      </p:cBhvr>
                                    </p:animEffect>
                                  </p:childTnLst>
                                </p:cTn>
                              </p:par>
                            </p:childTnLst>
                          </p:cTn>
                        </p:par>
                        <p:par>
                          <p:cTn id="162" fill="hold">
                            <p:stCondLst>
                              <p:cond delay="1000"/>
                            </p:stCondLst>
                            <p:childTnLst>
                              <p:par>
                                <p:cTn id="163" presetID="10" presetClass="entr" presetSubtype="0" fill="hold" grpId="0" nodeType="afterEffect">
                                  <p:stCondLst>
                                    <p:cond delay="0"/>
                                  </p:stCondLst>
                                  <p:childTnLst>
                                    <p:set>
                                      <p:cBhvr>
                                        <p:cTn id="164" dur="1" fill="hold">
                                          <p:stCondLst>
                                            <p:cond delay="0"/>
                                          </p:stCondLst>
                                        </p:cTn>
                                        <p:tgtEl>
                                          <p:spTgt spid="62"/>
                                        </p:tgtEl>
                                        <p:attrNameLst>
                                          <p:attrName>style.visibility</p:attrName>
                                        </p:attrNameLst>
                                      </p:cBhvr>
                                      <p:to>
                                        <p:strVal val="visible"/>
                                      </p:to>
                                    </p:set>
                                    <p:animEffect transition="in" filter="fade">
                                      <p:cBhvr>
                                        <p:cTn id="165" dur="500"/>
                                        <p:tgtEl>
                                          <p:spTgt spid="62"/>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4" fill="hold" nodeType="clickEffect">
                                  <p:stCondLst>
                                    <p:cond delay="0"/>
                                  </p:stCondLst>
                                  <p:childTnLst>
                                    <p:set>
                                      <p:cBhvr>
                                        <p:cTn id="169" dur="1" fill="hold">
                                          <p:stCondLst>
                                            <p:cond delay="0"/>
                                          </p:stCondLst>
                                        </p:cTn>
                                        <p:tgtEl>
                                          <p:spTgt spid="52"/>
                                        </p:tgtEl>
                                        <p:attrNameLst>
                                          <p:attrName>style.visibility</p:attrName>
                                        </p:attrNameLst>
                                      </p:cBhvr>
                                      <p:to>
                                        <p:strVal val="visible"/>
                                      </p:to>
                                    </p:set>
                                    <p:animEffect transition="in" filter="wipe(down)">
                                      <p:cBhvr>
                                        <p:cTn id="170" dur="2000"/>
                                        <p:tgtEl>
                                          <p:spTgt spid="52"/>
                                        </p:tgtEl>
                                      </p:cBhvr>
                                    </p:animEffect>
                                  </p:childTnLst>
                                </p:cTn>
                              </p:par>
                              <p:par>
                                <p:cTn id="171" presetID="22" presetClass="entr" presetSubtype="4" fill="hold" nodeType="withEffect">
                                  <p:stCondLst>
                                    <p:cond delay="0"/>
                                  </p:stCondLst>
                                  <p:childTnLst>
                                    <p:set>
                                      <p:cBhvr>
                                        <p:cTn id="172" dur="1" fill="hold">
                                          <p:stCondLst>
                                            <p:cond delay="0"/>
                                          </p:stCondLst>
                                        </p:cTn>
                                        <p:tgtEl>
                                          <p:spTgt spid="54"/>
                                        </p:tgtEl>
                                        <p:attrNameLst>
                                          <p:attrName>style.visibility</p:attrName>
                                        </p:attrNameLst>
                                      </p:cBhvr>
                                      <p:to>
                                        <p:strVal val="visible"/>
                                      </p:to>
                                    </p:set>
                                    <p:animEffect transition="in" filter="wipe(down)">
                                      <p:cBhvr>
                                        <p:cTn id="173" dur="2000"/>
                                        <p:tgtEl>
                                          <p:spTgt spid="54"/>
                                        </p:tgtEl>
                                      </p:cBhvr>
                                    </p:animEffect>
                                  </p:childTnLst>
                                </p:cTn>
                              </p:par>
                            </p:childTnLst>
                          </p:cTn>
                        </p:par>
                        <p:par>
                          <p:cTn id="174" fill="hold">
                            <p:stCondLst>
                              <p:cond delay="2000"/>
                            </p:stCondLst>
                            <p:childTnLst>
                              <p:par>
                                <p:cTn id="175" presetID="10" presetClass="entr" presetSubtype="0" fill="hold" grpId="0" nodeType="afterEffect">
                                  <p:stCondLst>
                                    <p:cond delay="0"/>
                                  </p:stCondLst>
                                  <p:childTnLst>
                                    <p:set>
                                      <p:cBhvr>
                                        <p:cTn id="176" dur="1" fill="hold">
                                          <p:stCondLst>
                                            <p:cond delay="0"/>
                                          </p:stCondLst>
                                        </p:cTn>
                                        <p:tgtEl>
                                          <p:spTgt spid="72"/>
                                        </p:tgtEl>
                                        <p:attrNameLst>
                                          <p:attrName>style.visibility</p:attrName>
                                        </p:attrNameLst>
                                      </p:cBhvr>
                                      <p:to>
                                        <p:strVal val="visible"/>
                                      </p:to>
                                    </p:set>
                                    <p:animEffect transition="in" filter="fade">
                                      <p:cBhvr>
                                        <p:cTn id="177" dur="500"/>
                                        <p:tgtEl>
                                          <p:spTgt spid="72"/>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75"/>
                                        </p:tgtEl>
                                        <p:attrNameLst>
                                          <p:attrName>style.visibility</p:attrName>
                                        </p:attrNameLst>
                                      </p:cBhvr>
                                      <p:to>
                                        <p:strVal val="visible"/>
                                      </p:to>
                                    </p:set>
                                    <p:animEffect transition="in" filter="fade">
                                      <p:cBhvr>
                                        <p:cTn id="180" dur="500"/>
                                        <p:tgtEl>
                                          <p:spTgt spid="75"/>
                                        </p:tgtEl>
                                      </p:cBhvr>
                                    </p:animEffect>
                                  </p:childTnLst>
                                </p:cTn>
                              </p:par>
                            </p:childTnLst>
                          </p:cTn>
                        </p:par>
                      </p:childTnLst>
                    </p:cTn>
                  </p:par>
                  <p:par>
                    <p:cTn id="181" fill="hold">
                      <p:stCondLst>
                        <p:cond delay="indefinite"/>
                      </p:stCondLst>
                      <p:childTnLst>
                        <p:par>
                          <p:cTn id="182" fill="hold">
                            <p:stCondLst>
                              <p:cond delay="0"/>
                            </p:stCondLst>
                            <p:childTnLst>
                              <p:par>
                                <p:cTn id="183" presetID="42" presetClass="entr" presetSubtype="0" fill="hold" grpId="0" nodeType="clickEffect">
                                  <p:stCondLst>
                                    <p:cond delay="0"/>
                                  </p:stCondLst>
                                  <p:childTnLst>
                                    <p:set>
                                      <p:cBhvr>
                                        <p:cTn id="184" dur="1" fill="hold">
                                          <p:stCondLst>
                                            <p:cond delay="0"/>
                                          </p:stCondLst>
                                        </p:cTn>
                                        <p:tgtEl>
                                          <p:spTgt spid="68">
                                            <p:txEl>
                                              <p:pRg st="0" end="0"/>
                                            </p:txEl>
                                          </p:spTgt>
                                        </p:tgtEl>
                                        <p:attrNameLst>
                                          <p:attrName>style.visibility</p:attrName>
                                        </p:attrNameLst>
                                      </p:cBhvr>
                                      <p:to>
                                        <p:strVal val="visible"/>
                                      </p:to>
                                    </p:set>
                                    <p:animEffect transition="in" filter="fade">
                                      <p:cBhvr>
                                        <p:cTn id="185" dur="1000"/>
                                        <p:tgtEl>
                                          <p:spTgt spid="68">
                                            <p:txEl>
                                              <p:pRg st="0" end="0"/>
                                            </p:txEl>
                                          </p:spTgt>
                                        </p:tgtEl>
                                      </p:cBhvr>
                                    </p:animEffect>
                                    <p:anim calcmode="lin" valueType="num">
                                      <p:cBhvr>
                                        <p:cTn id="186" dur="10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187" dur="1000" fill="hold"/>
                                        <p:tgtEl>
                                          <p:spTgt spid="6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42" presetClass="entr" presetSubtype="0" fill="hold" grpId="0" nodeType="clickEffect">
                                  <p:stCondLst>
                                    <p:cond delay="0"/>
                                  </p:stCondLst>
                                  <p:childTnLst>
                                    <p:set>
                                      <p:cBhvr>
                                        <p:cTn id="191" dur="1" fill="hold">
                                          <p:stCondLst>
                                            <p:cond delay="0"/>
                                          </p:stCondLst>
                                        </p:cTn>
                                        <p:tgtEl>
                                          <p:spTgt spid="68">
                                            <p:txEl>
                                              <p:pRg st="1" end="1"/>
                                            </p:txEl>
                                          </p:spTgt>
                                        </p:tgtEl>
                                        <p:attrNameLst>
                                          <p:attrName>style.visibility</p:attrName>
                                        </p:attrNameLst>
                                      </p:cBhvr>
                                      <p:to>
                                        <p:strVal val="visible"/>
                                      </p:to>
                                    </p:set>
                                    <p:animEffect transition="in" filter="fade">
                                      <p:cBhvr>
                                        <p:cTn id="192" dur="1000"/>
                                        <p:tgtEl>
                                          <p:spTgt spid="68">
                                            <p:txEl>
                                              <p:pRg st="1" end="1"/>
                                            </p:txEl>
                                          </p:spTgt>
                                        </p:tgtEl>
                                      </p:cBhvr>
                                    </p:animEffect>
                                    <p:anim calcmode="lin" valueType="num">
                                      <p:cBhvr>
                                        <p:cTn id="193" dur="1000" fill="hold"/>
                                        <p:tgtEl>
                                          <p:spTgt spid="68">
                                            <p:txEl>
                                              <p:pRg st="1" end="1"/>
                                            </p:txEl>
                                          </p:spTgt>
                                        </p:tgtEl>
                                        <p:attrNameLst>
                                          <p:attrName>ppt_x</p:attrName>
                                        </p:attrNameLst>
                                      </p:cBhvr>
                                      <p:tavLst>
                                        <p:tav tm="0">
                                          <p:val>
                                            <p:strVal val="#ppt_x"/>
                                          </p:val>
                                        </p:tav>
                                        <p:tav tm="100000">
                                          <p:val>
                                            <p:strVal val="#ppt_x"/>
                                          </p:val>
                                        </p:tav>
                                      </p:tavLst>
                                    </p:anim>
                                    <p:anim calcmode="lin" valueType="num">
                                      <p:cBhvr>
                                        <p:cTn id="194" dur="1000" fill="hold"/>
                                        <p:tgtEl>
                                          <p:spTgt spid="6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42" presetClass="entr" presetSubtype="0" fill="hold" grpId="0" nodeType="clickEffect">
                                  <p:stCondLst>
                                    <p:cond delay="0"/>
                                  </p:stCondLst>
                                  <p:childTnLst>
                                    <p:set>
                                      <p:cBhvr>
                                        <p:cTn id="198" dur="1" fill="hold">
                                          <p:stCondLst>
                                            <p:cond delay="0"/>
                                          </p:stCondLst>
                                        </p:cTn>
                                        <p:tgtEl>
                                          <p:spTgt spid="69"/>
                                        </p:tgtEl>
                                        <p:attrNameLst>
                                          <p:attrName>style.visibility</p:attrName>
                                        </p:attrNameLst>
                                      </p:cBhvr>
                                      <p:to>
                                        <p:strVal val="visible"/>
                                      </p:to>
                                    </p:set>
                                    <p:animEffect transition="in" filter="fade">
                                      <p:cBhvr>
                                        <p:cTn id="199" dur="1000"/>
                                        <p:tgtEl>
                                          <p:spTgt spid="69"/>
                                        </p:tgtEl>
                                      </p:cBhvr>
                                    </p:animEffect>
                                    <p:anim calcmode="lin" valueType="num">
                                      <p:cBhvr>
                                        <p:cTn id="200" dur="1000" fill="hold"/>
                                        <p:tgtEl>
                                          <p:spTgt spid="69"/>
                                        </p:tgtEl>
                                        <p:attrNameLst>
                                          <p:attrName>ppt_x</p:attrName>
                                        </p:attrNameLst>
                                      </p:cBhvr>
                                      <p:tavLst>
                                        <p:tav tm="0">
                                          <p:val>
                                            <p:strVal val="#ppt_x"/>
                                          </p:val>
                                        </p:tav>
                                        <p:tav tm="100000">
                                          <p:val>
                                            <p:strVal val="#ppt_x"/>
                                          </p:val>
                                        </p:tav>
                                      </p:tavLst>
                                    </p:anim>
                                    <p:anim calcmode="lin" valueType="num">
                                      <p:cBhvr>
                                        <p:cTn id="201"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02" fill="hold">
                      <p:stCondLst>
                        <p:cond delay="indefinite"/>
                      </p:stCondLst>
                      <p:childTnLst>
                        <p:par>
                          <p:cTn id="203" fill="hold">
                            <p:stCondLst>
                              <p:cond delay="0"/>
                            </p:stCondLst>
                            <p:childTnLst>
                              <p:par>
                                <p:cTn id="204" presetID="22" presetClass="entr" presetSubtype="4" fill="hold" nodeType="clickEffect">
                                  <p:stCondLst>
                                    <p:cond delay="0"/>
                                  </p:stCondLst>
                                  <p:childTnLst>
                                    <p:set>
                                      <p:cBhvr>
                                        <p:cTn id="205" dur="1" fill="hold">
                                          <p:stCondLst>
                                            <p:cond delay="0"/>
                                          </p:stCondLst>
                                        </p:cTn>
                                        <p:tgtEl>
                                          <p:spTgt spid="57"/>
                                        </p:tgtEl>
                                        <p:attrNameLst>
                                          <p:attrName>style.visibility</p:attrName>
                                        </p:attrNameLst>
                                      </p:cBhvr>
                                      <p:to>
                                        <p:strVal val="visible"/>
                                      </p:to>
                                    </p:set>
                                    <p:animEffect transition="in" filter="wipe(down)">
                                      <p:cBhvr>
                                        <p:cTn id="206" dur="500"/>
                                        <p:tgtEl>
                                          <p:spTgt spid="57"/>
                                        </p:tgtEl>
                                      </p:cBhvr>
                                    </p:animEffect>
                                  </p:childTnLst>
                                </p:cTn>
                              </p:par>
                            </p:childTnLst>
                          </p:cTn>
                        </p:par>
                        <p:par>
                          <p:cTn id="207" fill="hold">
                            <p:stCondLst>
                              <p:cond delay="500"/>
                            </p:stCondLst>
                            <p:childTnLst>
                              <p:par>
                                <p:cTn id="208" presetID="22" presetClass="entr" presetSubtype="4" fill="hold" nodeType="afterEffect">
                                  <p:stCondLst>
                                    <p:cond delay="0"/>
                                  </p:stCondLst>
                                  <p:childTnLst>
                                    <p:set>
                                      <p:cBhvr>
                                        <p:cTn id="209" dur="1" fill="hold">
                                          <p:stCondLst>
                                            <p:cond delay="0"/>
                                          </p:stCondLst>
                                        </p:cTn>
                                        <p:tgtEl>
                                          <p:spTgt spid="79"/>
                                        </p:tgtEl>
                                        <p:attrNameLst>
                                          <p:attrName>style.visibility</p:attrName>
                                        </p:attrNameLst>
                                      </p:cBhvr>
                                      <p:to>
                                        <p:strVal val="visible"/>
                                      </p:to>
                                    </p:set>
                                    <p:animEffect transition="in" filter="wipe(down)">
                                      <p:cBhvr>
                                        <p:cTn id="210" dur="2000"/>
                                        <p:tgtEl>
                                          <p:spTgt spid="79"/>
                                        </p:tgtEl>
                                      </p:cBhvr>
                                    </p:animEffect>
                                  </p:childTnLst>
                                </p:cTn>
                              </p:par>
                            </p:childTnLst>
                          </p:cTn>
                        </p:par>
                        <p:par>
                          <p:cTn id="211" fill="hold">
                            <p:stCondLst>
                              <p:cond delay="2500"/>
                            </p:stCondLst>
                            <p:childTnLst>
                              <p:par>
                                <p:cTn id="212" presetID="10" presetClass="entr" presetSubtype="0" fill="hold" grpId="0" nodeType="afterEffect">
                                  <p:stCondLst>
                                    <p:cond delay="0"/>
                                  </p:stCondLst>
                                  <p:childTnLst>
                                    <p:set>
                                      <p:cBhvr>
                                        <p:cTn id="213" dur="1" fill="hold">
                                          <p:stCondLst>
                                            <p:cond delay="0"/>
                                          </p:stCondLst>
                                        </p:cTn>
                                        <p:tgtEl>
                                          <p:spTgt spid="80"/>
                                        </p:tgtEl>
                                        <p:attrNameLst>
                                          <p:attrName>style.visibility</p:attrName>
                                        </p:attrNameLst>
                                      </p:cBhvr>
                                      <p:to>
                                        <p:strVal val="visible"/>
                                      </p:to>
                                    </p:set>
                                    <p:animEffect transition="in" filter="fade">
                                      <p:cBhvr>
                                        <p:cTn id="214" dur="500"/>
                                        <p:tgtEl>
                                          <p:spTgt spid="80"/>
                                        </p:tgtEl>
                                      </p:cBhvr>
                                    </p:animEffect>
                                  </p:childTnLst>
                                </p:cTn>
                              </p:par>
                            </p:childTnLst>
                          </p:cTn>
                        </p:par>
                      </p:childTnLst>
                    </p:cTn>
                  </p:par>
                  <p:par>
                    <p:cTn id="215" fill="hold">
                      <p:stCondLst>
                        <p:cond delay="indefinite"/>
                      </p:stCondLst>
                      <p:childTnLst>
                        <p:par>
                          <p:cTn id="216" fill="hold">
                            <p:stCondLst>
                              <p:cond delay="0"/>
                            </p:stCondLst>
                            <p:childTnLst>
                              <p:par>
                                <p:cTn id="217" presetID="10" presetClass="entr" presetSubtype="0" fill="hold" grpId="0" nodeType="clickEffect">
                                  <p:stCondLst>
                                    <p:cond delay="0"/>
                                  </p:stCondLst>
                                  <p:childTnLst>
                                    <p:set>
                                      <p:cBhvr>
                                        <p:cTn id="218" dur="1" fill="hold">
                                          <p:stCondLst>
                                            <p:cond delay="0"/>
                                          </p:stCondLst>
                                        </p:cTn>
                                        <p:tgtEl>
                                          <p:spTgt spid="70"/>
                                        </p:tgtEl>
                                        <p:attrNameLst>
                                          <p:attrName>style.visibility</p:attrName>
                                        </p:attrNameLst>
                                      </p:cBhvr>
                                      <p:to>
                                        <p:strVal val="visible"/>
                                      </p:to>
                                    </p:set>
                                    <p:animEffect transition="in" filter="fade">
                                      <p:cBhvr>
                                        <p:cTn id="21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5" grpId="0" animBg="1"/>
      <p:bldP spid="47" grpId="0" animBg="1"/>
      <p:bldP spid="61" grpId="0"/>
      <p:bldP spid="62" grpId="0"/>
      <p:bldP spid="63" grpId="0"/>
      <p:bldP spid="64" grpId="0" build="p" bldLvl="3"/>
      <p:bldP spid="65" grpId="0"/>
      <p:bldP spid="66" grpId="0" build="p" bldLvl="3"/>
      <p:bldP spid="67" grpId="0"/>
      <p:bldP spid="68" grpId="0" build="p" bldLvl="3"/>
      <p:bldP spid="69" grpId="0"/>
      <p:bldP spid="70" grpId="0" animBg="1"/>
      <p:bldP spid="71" grpId="0"/>
      <p:bldP spid="72" grpId="0"/>
      <p:bldP spid="73" grpId="0"/>
      <p:bldP spid="74" grpId="0"/>
      <p:bldP spid="75" grpId="0"/>
      <p:bldP spid="76" grpId="0"/>
      <p:bldP spid="78" grpId="0"/>
      <p:bldP spid="80" grpId="0"/>
      <p:bldP spid="82" grpId="0"/>
      <p:bldP spid="84" grpId="0"/>
      <p:bldP spid="8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74E821-1C6D-42A9-AF0A-AE7E7441FBB6}"/>
              </a:ext>
            </a:extLst>
          </p:cNvPr>
          <p:cNvPicPr>
            <a:picLocks noChangeAspect="1"/>
          </p:cNvPicPr>
          <p:nvPr/>
        </p:nvPicPr>
        <p:blipFill>
          <a:blip r:embed="rId3"/>
          <a:stretch>
            <a:fillRect/>
          </a:stretch>
        </p:blipFill>
        <p:spPr>
          <a:xfrm>
            <a:off x="0" y="0"/>
            <a:ext cx="9144000" cy="1719072"/>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solidFill>
                  <a:schemeClr val="bg1"/>
                </a:solidFill>
                <a:latin typeface="Calibri" panose="020F0502020204030204" pitchFamily="34" charset="0"/>
                <a:cs typeface="Calibri" panose="020F0502020204030204" pitchFamily="34" charset="0"/>
              </a:rPr>
              <a:t>Enabling Objectives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810239371"/>
              </p:ext>
            </p:extLst>
          </p:nvPr>
        </p:nvGraphicFramePr>
        <p:xfrm>
          <a:off x="152400" y="1780316"/>
          <a:ext cx="8781982" cy="4555748"/>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267589">
                <a:tc>
                  <a:txBody>
                    <a:bodyPr/>
                    <a:lstStyle/>
                    <a:p>
                      <a:pPr marL="0" marR="0" hangingPunct="0">
                        <a:spcBef>
                          <a:spcPts val="0"/>
                        </a:spcBef>
                        <a:spcAft>
                          <a:spcPts val="0"/>
                        </a:spcAft>
                      </a:pP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281428">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 – DESCRIBE The planning involved to conduct CELNAV.</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2 - DEFINE Local Hour Angle in relation to identifying Celestial Bodies (CBs).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3 - DESCRIBE Dead Reckoning and relationship of Assumed Position (AP) to Time.</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4 - EXPLAIN How to identify the best CBs to navigate from.</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5 - EXPLAIN Circle of Equal Altitude.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6 - DESCRIBE The Altitude Intercept Method.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7 - DEFINE Sunrise / Sunset in relation to the Visible Horizon.</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8 - DESCRIBE The importance of accurate Gyro Compasses and effect on Navigation / Weapon Systems.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9 - EXPLAIN How to calculate Gyro Error from the bearing of Sunrise / Sunset.</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10 - DESCRIBE How to fix from the Sun using a Running Fix (Sun Run Sun).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11 - DESCRIBE Meridian Passage and the calculation of Latitude.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12 - DESCRIBE The Day’s Work in Celestial Navigation. </a:t>
                      </a:r>
                    </a:p>
                    <a:p>
                      <a:pPr marL="0" marR="0" hangingPunct="0">
                        <a:spcBef>
                          <a:spcPts val="0"/>
                        </a:spcBef>
                        <a:spcAft>
                          <a:spcPts val="0"/>
                        </a:spcAft>
                      </a:pPr>
                      <a:endParaRPr lang="en-US" sz="16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266534009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 name="Picture 2">
            <a:extLst>
              <a:ext uri="{FF2B5EF4-FFF2-40B4-BE49-F238E27FC236}">
                <a16:creationId xmlns:a16="http://schemas.microsoft.com/office/drawing/2014/main" id="{2E6DB18C-48B2-46DC-B879-19F195A8C5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75" t="16547" r="21223" b="19674"/>
          <a:stretch/>
        </p:blipFill>
        <p:spPr bwMode="auto">
          <a:xfrm>
            <a:off x="590345" y="30297"/>
            <a:ext cx="8153400" cy="68277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7" name="Content Placeholder 4">
            <a:extLst>
              <a:ext uri="{FF2B5EF4-FFF2-40B4-BE49-F238E27FC236}">
                <a16:creationId xmlns:a16="http://schemas.microsoft.com/office/drawing/2014/main" id="{9FE22CB5-D01C-4936-99A6-1172DC59F2D7}"/>
              </a:ext>
            </a:extLst>
          </p:cNvPr>
          <p:cNvSpPr txBox="1">
            <a:spLocks/>
          </p:cNvSpPr>
          <p:nvPr/>
        </p:nvSpPr>
        <p:spPr bwMode="auto">
          <a:xfrm>
            <a:off x="1880594" y="123740"/>
            <a:ext cx="6442840" cy="38404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Plot our AP as being at the center of the Board.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49" name="Content Placeholder 4">
            <a:extLst>
              <a:ext uri="{FF2B5EF4-FFF2-40B4-BE49-F238E27FC236}">
                <a16:creationId xmlns:a16="http://schemas.microsoft.com/office/drawing/2014/main" id="{1BB66059-1CF2-4F1D-96E3-586890DD94D8}"/>
              </a:ext>
            </a:extLst>
          </p:cNvPr>
          <p:cNvSpPr txBox="1">
            <a:spLocks/>
          </p:cNvSpPr>
          <p:nvPr/>
        </p:nvSpPr>
        <p:spPr bwMode="auto">
          <a:xfrm>
            <a:off x="5342749" y="3174937"/>
            <a:ext cx="506906" cy="38404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0" name="Content Placeholder 4">
            <a:extLst>
              <a:ext uri="{FF2B5EF4-FFF2-40B4-BE49-F238E27FC236}">
                <a16:creationId xmlns:a16="http://schemas.microsoft.com/office/drawing/2014/main" id="{DC6D06D7-E4A3-437C-8746-A3AFEF2C016B}"/>
              </a:ext>
            </a:extLst>
          </p:cNvPr>
          <p:cNvSpPr txBox="1">
            <a:spLocks/>
          </p:cNvSpPr>
          <p:nvPr/>
        </p:nvSpPr>
        <p:spPr bwMode="auto">
          <a:xfrm>
            <a:off x="3029531" y="507762"/>
            <a:ext cx="4590469" cy="38404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As a scale, each circle is equivalent to 6nm.</a:t>
            </a:r>
          </a:p>
        </p:txBody>
      </p:sp>
      <p:sp>
        <p:nvSpPr>
          <p:cNvPr id="51" name="Content Placeholder 4">
            <a:extLst>
              <a:ext uri="{FF2B5EF4-FFF2-40B4-BE49-F238E27FC236}">
                <a16:creationId xmlns:a16="http://schemas.microsoft.com/office/drawing/2014/main" id="{E02C3280-91DF-49B2-BDFD-905A8DA153AF}"/>
              </a:ext>
            </a:extLst>
          </p:cNvPr>
          <p:cNvSpPr txBox="1">
            <a:spLocks/>
          </p:cNvSpPr>
          <p:nvPr/>
        </p:nvSpPr>
        <p:spPr bwMode="auto">
          <a:xfrm>
            <a:off x="1132591" y="6179552"/>
            <a:ext cx="864909" cy="38404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6nm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2" name="Content Placeholder 4">
            <a:extLst>
              <a:ext uri="{FF2B5EF4-FFF2-40B4-BE49-F238E27FC236}">
                <a16:creationId xmlns:a16="http://schemas.microsoft.com/office/drawing/2014/main" id="{D9C15E08-CAB7-4FCD-9E6F-B83ADB881100}"/>
              </a:ext>
            </a:extLst>
          </p:cNvPr>
          <p:cNvSpPr txBox="1">
            <a:spLocks/>
          </p:cNvSpPr>
          <p:nvPr/>
        </p:nvSpPr>
        <p:spPr bwMode="auto">
          <a:xfrm>
            <a:off x="1143000" y="5895289"/>
            <a:ext cx="864909" cy="38404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12nm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3" name="Content Placeholder 4">
            <a:extLst>
              <a:ext uri="{FF2B5EF4-FFF2-40B4-BE49-F238E27FC236}">
                <a16:creationId xmlns:a16="http://schemas.microsoft.com/office/drawing/2014/main" id="{A5D2FE5D-FEE7-4975-9400-23991AEBE305}"/>
              </a:ext>
            </a:extLst>
          </p:cNvPr>
          <p:cNvSpPr txBox="1">
            <a:spLocks/>
          </p:cNvSpPr>
          <p:nvPr/>
        </p:nvSpPr>
        <p:spPr bwMode="auto">
          <a:xfrm>
            <a:off x="1149677" y="5553647"/>
            <a:ext cx="864909" cy="38404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18nm</a:t>
            </a:r>
          </a:p>
        </p:txBody>
      </p:sp>
      <p:sp>
        <p:nvSpPr>
          <p:cNvPr id="54" name="Content Placeholder 4">
            <a:extLst>
              <a:ext uri="{FF2B5EF4-FFF2-40B4-BE49-F238E27FC236}">
                <a16:creationId xmlns:a16="http://schemas.microsoft.com/office/drawing/2014/main" id="{3379547F-7DC8-439A-9217-60FAABA6AC8A}"/>
              </a:ext>
            </a:extLst>
          </p:cNvPr>
          <p:cNvSpPr txBox="1">
            <a:spLocks/>
          </p:cNvSpPr>
          <p:nvPr/>
        </p:nvSpPr>
        <p:spPr bwMode="auto">
          <a:xfrm>
            <a:off x="1143000" y="5226275"/>
            <a:ext cx="864909" cy="38404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24nm</a:t>
            </a:r>
          </a:p>
        </p:txBody>
      </p:sp>
      <p:sp>
        <p:nvSpPr>
          <p:cNvPr id="55" name="Content Placeholder 4">
            <a:extLst>
              <a:ext uri="{FF2B5EF4-FFF2-40B4-BE49-F238E27FC236}">
                <a16:creationId xmlns:a16="http://schemas.microsoft.com/office/drawing/2014/main" id="{CA615412-B7FE-4181-B726-68460CB7828C}"/>
              </a:ext>
            </a:extLst>
          </p:cNvPr>
          <p:cNvSpPr txBox="1">
            <a:spLocks/>
          </p:cNvSpPr>
          <p:nvPr/>
        </p:nvSpPr>
        <p:spPr bwMode="auto">
          <a:xfrm>
            <a:off x="1156354" y="3968757"/>
            <a:ext cx="864909" cy="38404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48nm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6" name="Content Placeholder 4">
            <a:extLst>
              <a:ext uri="{FF2B5EF4-FFF2-40B4-BE49-F238E27FC236}">
                <a16:creationId xmlns:a16="http://schemas.microsoft.com/office/drawing/2014/main" id="{D938FBFE-6BAE-46E1-AF77-CDB884CEFC17}"/>
              </a:ext>
            </a:extLst>
          </p:cNvPr>
          <p:cNvSpPr txBox="1">
            <a:spLocks/>
          </p:cNvSpPr>
          <p:nvPr/>
        </p:nvSpPr>
        <p:spPr bwMode="auto">
          <a:xfrm>
            <a:off x="1143000" y="4568840"/>
            <a:ext cx="864909" cy="38404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36nm</a:t>
            </a:r>
          </a:p>
        </p:txBody>
      </p:sp>
      <p:sp>
        <p:nvSpPr>
          <p:cNvPr id="57" name="Content Placeholder 4">
            <a:extLst>
              <a:ext uri="{FF2B5EF4-FFF2-40B4-BE49-F238E27FC236}">
                <a16:creationId xmlns:a16="http://schemas.microsoft.com/office/drawing/2014/main" id="{0C69F559-24D3-4015-BFFE-2173905880B5}"/>
              </a:ext>
            </a:extLst>
          </p:cNvPr>
          <p:cNvSpPr txBox="1">
            <a:spLocks/>
          </p:cNvSpPr>
          <p:nvPr/>
        </p:nvSpPr>
        <p:spPr bwMode="auto">
          <a:xfrm>
            <a:off x="1149677" y="4917208"/>
            <a:ext cx="864909" cy="38404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30nm</a:t>
            </a:r>
          </a:p>
        </p:txBody>
      </p:sp>
      <p:sp>
        <p:nvSpPr>
          <p:cNvPr id="58" name="Content Placeholder 4">
            <a:extLst>
              <a:ext uri="{FF2B5EF4-FFF2-40B4-BE49-F238E27FC236}">
                <a16:creationId xmlns:a16="http://schemas.microsoft.com/office/drawing/2014/main" id="{29C23E4E-0040-4816-A8B1-DA4E2E67EEC2}"/>
              </a:ext>
            </a:extLst>
          </p:cNvPr>
          <p:cNvSpPr txBox="1">
            <a:spLocks/>
          </p:cNvSpPr>
          <p:nvPr/>
        </p:nvSpPr>
        <p:spPr bwMode="auto">
          <a:xfrm>
            <a:off x="1149677" y="4252139"/>
            <a:ext cx="864909" cy="38404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42nm</a:t>
            </a:r>
          </a:p>
        </p:txBody>
      </p:sp>
      <p:sp>
        <p:nvSpPr>
          <p:cNvPr id="59" name="Content Placeholder 4">
            <a:extLst>
              <a:ext uri="{FF2B5EF4-FFF2-40B4-BE49-F238E27FC236}">
                <a16:creationId xmlns:a16="http://schemas.microsoft.com/office/drawing/2014/main" id="{437A9F48-1C73-4C37-9D89-C6E861C62B24}"/>
              </a:ext>
            </a:extLst>
          </p:cNvPr>
          <p:cNvSpPr txBox="1">
            <a:spLocks/>
          </p:cNvSpPr>
          <p:nvPr/>
        </p:nvSpPr>
        <p:spPr bwMode="auto">
          <a:xfrm>
            <a:off x="1149284" y="3647982"/>
            <a:ext cx="865302" cy="38404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54nm</a:t>
            </a:r>
          </a:p>
        </p:txBody>
      </p:sp>
      <p:sp>
        <p:nvSpPr>
          <p:cNvPr id="60" name="Content Placeholder 4">
            <a:extLst>
              <a:ext uri="{FF2B5EF4-FFF2-40B4-BE49-F238E27FC236}">
                <a16:creationId xmlns:a16="http://schemas.microsoft.com/office/drawing/2014/main" id="{78F2841B-0E26-4939-ACA8-A31048005EC3}"/>
              </a:ext>
            </a:extLst>
          </p:cNvPr>
          <p:cNvSpPr txBox="1">
            <a:spLocks/>
          </p:cNvSpPr>
          <p:nvPr/>
        </p:nvSpPr>
        <p:spPr bwMode="auto">
          <a:xfrm>
            <a:off x="1156354" y="3366961"/>
            <a:ext cx="901046" cy="38404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60nm</a:t>
            </a:r>
          </a:p>
        </p:txBody>
      </p:sp>
      <p:sp>
        <p:nvSpPr>
          <p:cNvPr id="61" name="Content Placeholder 4">
            <a:extLst>
              <a:ext uri="{FF2B5EF4-FFF2-40B4-BE49-F238E27FC236}">
                <a16:creationId xmlns:a16="http://schemas.microsoft.com/office/drawing/2014/main" id="{021A9A2C-3C16-4A0A-A422-D881827411D7}"/>
              </a:ext>
            </a:extLst>
          </p:cNvPr>
          <p:cNvSpPr txBox="1">
            <a:spLocks/>
          </p:cNvSpPr>
          <p:nvPr/>
        </p:nvSpPr>
        <p:spPr bwMode="auto">
          <a:xfrm>
            <a:off x="2387231" y="2241081"/>
            <a:ext cx="1991229" cy="907551"/>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Pollux – HC = 42°  Azimuth 275°(T)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HO 42.15°</a:t>
            </a:r>
          </a:p>
        </p:txBody>
      </p:sp>
      <p:sp>
        <p:nvSpPr>
          <p:cNvPr id="64" name="Content Placeholder 4">
            <a:extLst>
              <a:ext uri="{FF2B5EF4-FFF2-40B4-BE49-F238E27FC236}">
                <a16:creationId xmlns:a16="http://schemas.microsoft.com/office/drawing/2014/main" id="{87299996-BC00-40E0-8A15-B2AD7CC12360}"/>
              </a:ext>
            </a:extLst>
          </p:cNvPr>
          <p:cNvSpPr txBox="1">
            <a:spLocks/>
          </p:cNvSpPr>
          <p:nvPr/>
        </p:nvSpPr>
        <p:spPr bwMode="auto">
          <a:xfrm>
            <a:off x="6420440" y="947900"/>
            <a:ext cx="1991229" cy="659094"/>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Kochab</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 HC = 27° / Azimuth 048°(T)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HO = 27.05°</a:t>
            </a:r>
          </a:p>
        </p:txBody>
      </p:sp>
      <p:sp>
        <p:nvSpPr>
          <p:cNvPr id="68" name="Content Placeholder 4">
            <a:extLst>
              <a:ext uri="{FF2B5EF4-FFF2-40B4-BE49-F238E27FC236}">
                <a16:creationId xmlns:a16="http://schemas.microsoft.com/office/drawing/2014/main" id="{D8F71756-AF5F-42CC-9C7B-D1DD6BE97368}"/>
              </a:ext>
            </a:extLst>
          </p:cNvPr>
          <p:cNvSpPr txBox="1">
            <a:spLocks/>
          </p:cNvSpPr>
          <p:nvPr/>
        </p:nvSpPr>
        <p:spPr bwMode="auto">
          <a:xfrm>
            <a:off x="6069315" y="2803654"/>
            <a:ext cx="2311664" cy="115625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Denebola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HC = 65°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Azimuth 171°(T)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HO = 64.8°</a:t>
            </a:r>
          </a:p>
        </p:txBody>
      </p:sp>
      <p:cxnSp>
        <p:nvCxnSpPr>
          <p:cNvPr id="17" name="Straight Connector 16">
            <a:extLst>
              <a:ext uri="{FF2B5EF4-FFF2-40B4-BE49-F238E27FC236}">
                <a16:creationId xmlns:a16="http://schemas.microsoft.com/office/drawing/2014/main" id="{574DAE26-1D9C-430E-9FF6-A24917E21C03}"/>
              </a:ext>
            </a:extLst>
          </p:cNvPr>
          <p:cNvCxnSpPr>
            <a:cxnSpLocks/>
          </p:cNvCxnSpPr>
          <p:nvPr/>
        </p:nvCxnSpPr>
        <p:spPr>
          <a:xfrm flipV="1">
            <a:off x="4585851" y="673096"/>
            <a:ext cx="431603" cy="589756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DD4B4E6-FB46-44FF-84C8-24C1494580C7}"/>
              </a:ext>
            </a:extLst>
          </p:cNvPr>
          <p:cNvCxnSpPr>
            <a:cxnSpLocks/>
          </p:cNvCxnSpPr>
          <p:nvPr/>
        </p:nvCxnSpPr>
        <p:spPr>
          <a:xfrm flipH="1" flipV="1">
            <a:off x="3321000" y="998612"/>
            <a:ext cx="4007530" cy="4728143"/>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36C3C4B-BF0F-4D42-B8AC-350A94A4D404}"/>
              </a:ext>
            </a:extLst>
          </p:cNvPr>
          <p:cNvCxnSpPr>
            <a:cxnSpLocks/>
          </p:cNvCxnSpPr>
          <p:nvPr/>
        </p:nvCxnSpPr>
        <p:spPr>
          <a:xfrm flipV="1">
            <a:off x="2175399" y="2334271"/>
            <a:ext cx="6107858" cy="101151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65057371-7314-47F1-9E7D-561C9CEE0F8F}"/>
              </a:ext>
            </a:extLst>
          </p:cNvPr>
          <p:cNvSpPr/>
          <p:nvPr/>
        </p:nvSpPr>
        <p:spPr>
          <a:xfrm flipH="1" flipV="1">
            <a:off x="4767450" y="2802112"/>
            <a:ext cx="228917" cy="19431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Content Placeholder 4">
            <a:extLst>
              <a:ext uri="{FF2B5EF4-FFF2-40B4-BE49-F238E27FC236}">
                <a16:creationId xmlns:a16="http://schemas.microsoft.com/office/drawing/2014/main" id="{870A3F9B-11DE-43EE-804D-32B6ADB82321}"/>
              </a:ext>
            </a:extLst>
          </p:cNvPr>
          <p:cNvSpPr txBox="1">
            <a:spLocks/>
          </p:cNvSpPr>
          <p:nvPr/>
        </p:nvSpPr>
        <p:spPr bwMode="auto">
          <a:xfrm>
            <a:off x="2211553" y="4026998"/>
            <a:ext cx="4590469" cy="384048"/>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How far is our Fix from the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Assumed Position</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p>
        </p:txBody>
      </p:sp>
      <p:sp>
        <p:nvSpPr>
          <p:cNvPr id="77" name="Content Placeholder 4">
            <a:extLst>
              <a:ext uri="{FF2B5EF4-FFF2-40B4-BE49-F238E27FC236}">
                <a16:creationId xmlns:a16="http://schemas.microsoft.com/office/drawing/2014/main" id="{D23A58EB-41C4-4213-AB15-E6A361A340EB}"/>
              </a:ext>
            </a:extLst>
          </p:cNvPr>
          <p:cNvSpPr txBox="1">
            <a:spLocks/>
          </p:cNvSpPr>
          <p:nvPr/>
        </p:nvSpPr>
        <p:spPr bwMode="auto">
          <a:xfrm>
            <a:off x="2211553" y="4390210"/>
            <a:ext cx="4590469" cy="797891"/>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Approximately 13nm. Not a bad update if the Ship hadn’t been able to fix in a few days!</a:t>
            </a:r>
          </a:p>
        </p:txBody>
      </p:sp>
      <p:cxnSp>
        <p:nvCxnSpPr>
          <p:cNvPr id="4" name="Straight Connector 3">
            <a:extLst>
              <a:ext uri="{FF2B5EF4-FFF2-40B4-BE49-F238E27FC236}">
                <a16:creationId xmlns:a16="http://schemas.microsoft.com/office/drawing/2014/main" id="{672B24D4-AAD5-42CA-A105-26337203C009}"/>
              </a:ext>
            </a:extLst>
          </p:cNvPr>
          <p:cNvCxnSpPr>
            <a:cxnSpLocks/>
          </p:cNvCxnSpPr>
          <p:nvPr/>
        </p:nvCxnSpPr>
        <p:spPr>
          <a:xfrm flipH="1" flipV="1">
            <a:off x="2141415" y="3239477"/>
            <a:ext cx="3122247" cy="254001"/>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C6620DF8-4A06-4BCE-B06D-91B31E69D5C9}"/>
              </a:ext>
            </a:extLst>
          </p:cNvPr>
          <p:cNvSpPr/>
          <p:nvPr/>
        </p:nvSpPr>
        <p:spPr>
          <a:xfrm flipH="1" flipV="1">
            <a:off x="4787366" y="3436566"/>
            <a:ext cx="45719" cy="45719"/>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Content Placeholder 4">
            <a:extLst>
              <a:ext uri="{FF2B5EF4-FFF2-40B4-BE49-F238E27FC236}">
                <a16:creationId xmlns:a16="http://schemas.microsoft.com/office/drawing/2014/main" id="{3CED1719-66B8-44E6-A960-0DCFC6CF7CD9}"/>
              </a:ext>
            </a:extLst>
          </p:cNvPr>
          <p:cNvSpPr txBox="1">
            <a:spLocks/>
          </p:cNvSpPr>
          <p:nvPr/>
        </p:nvSpPr>
        <p:spPr bwMode="auto">
          <a:xfrm>
            <a:off x="2396814" y="3495316"/>
            <a:ext cx="1991229" cy="629419"/>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Difference = 9nm</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Toward as HO &gt; HC</a:t>
            </a:r>
          </a:p>
        </p:txBody>
      </p:sp>
    </p:spTree>
    <p:extLst>
      <p:ext uri="{BB962C8B-B14F-4D97-AF65-F5344CB8AC3E}">
        <p14:creationId xmlns:p14="http://schemas.microsoft.com/office/powerpoint/2010/main" val="120128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par>
                          <p:cTn id="20" fill="hold">
                            <p:stCondLst>
                              <p:cond delay="0"/>
                            </p:stCondLst>
                            <p:childTnLst>
                              <p:par>
                                <p:cTn id="21" presetID="10" presetClass="entr" presetSubtype="0" fill="hold" grpId="0"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500"/>
                            </p:stCondLst>
                            <p:childTnLst>
                              <p:par>
                                <p:cTn id="25" presetID="26" presetClass="entr" presetSubtype="0"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down)">
                                      <p:cBhvr>
                                        <p:cTn id="27" dur="580">
                                          <p:stCondLst>
                                            <p:cond delay="0"/>
                                          </p:stCondLst>
                                        </p:cTn>
                                        <p:tgtEl>
                                          <p:spTgt spid="38"/>
                                        </p:tgtEl>
                                      </p:cBhvr>
                                    </p:animEffect>
                                    <p:anim calcmode="lin" valueType="num">
                                      <p:cBhvr>
                                        <p:cTn id="28"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33" dur="26">
                                          <p:stCondLst>
                                            <p:cond delay="650"/>
                                          </p:stCondLst>
                                        </p:cTn>
                                        <p:tgtEl>
                                          <p:spTgt spid="38"/>
                                        </p:tgtEl>
                                      </p:cBhvr>
                                      <p:to x="100000" y="60000"/>
                                    </p:animScale>
                                    <p:animScale>
                                      <p:cBhvr>
                                        <p:cTn id="34" dur="166" decel="50000">
                                          <p:stCondLst>
                                            <p:cond delay="676"/>
                                          </p:stCondLst>
                                        </p:cTn>
                                        <p:tgtEl>
                                          <p:spTgt spid="38"/>
                                        </p:tgtEl>
                                      </p:cBhvr>
                                      <p:to x="100000" y="100000"/>
                                    </p:animScale>
                                    <p:animScale>
                                      <p:cBhvr>
                                        <p:cTn id="35" dur="26">
                                          <p:stCondLst>
                                            <p:cond delay="1312"/>
                                          </p:stCondLst>
                                        </p:cTn>
                                        <p:tgtEl>
                                          <p:spTgt spid="38"/>
                                        </p:tgtEl>
                                      </p:cBhvr>
                                      <p:to x="100000" y="80000"/>
                                    </p:animScale>
                                    <p:animScale>
                                      <p:cBhvr>
                                        <p:cTn id="36" dur="166" decel="50000">
                                          <p:stCondLst>
                                            <p:cond delay="1338"/>
                                          </p:stCondLst>
                                        </p:cTn>
                                        <p:tgtEl>
                                          <p:spTgt spid="38"/>
                                        </p:tgtEl>
                                      </p:cBhvr>
                                      <p:to x="100000" y="100000"/>
                                    </p:animScale>
                                    <p:animScale>
                                      <p:cBhvr>
                                        <p:cTn id="37" dur="26">
                                          <p:stCondLst>
                                            <p:cond delay="1642"/>
                                          </p:stCondLst>
                                        </p:cTn>
                                        <p:tgtEl>
                                          <p:spTgt spid="38"/>
                                        </p:tgtEl>
                                      </p:cBhvr>
                                      <p:to x="100000" y="90000"/>
                                    </p:animScale>
                                    <p:animScale>
                                      <p:cBhvr>
                                        <p:cTn id="38" dur="166" decel="50000">
                                          <p:stCondLst>
                                            <p:cond delay="1668"/>
                                          </p:stCondLst>
                                        </p:cTn>
                                        <p:tgtEl>
                                          <p:spTgt spid="38"/>
                                        </p:tgtEl>
                                      </p:cBhvr>
                                      <p:to x="100000" y="100000"/>
                                    </p:animScale>
                                    <p:animScale>
                                      <p:cBhvr>
                                        <p:cTn id="39" dur="26">
                                          <p:stCondLst>
                                            <p:cond delay="1808"/>
                                          </p:stCondLst>
                                        </p:cTn>
                                        <p:tgtEl>
                                          <p:spTgt spid="38"/>
                                        </p:tgtEl>
                                      </p:cBhvr>
                                      <p:to x="100000" y="95000"/>
                                    </p:animScale>
                                    <p:animScale>
                                      <p:cBhvr>
                                        <p:cTn id="40" dur="166" decel="50000">
                                          <p:stCondLst>
                                            <p:cond delay="1834"/>
                                          </p:stCondLst>
                                        </p:cTn>
                                        <p:tgtEl>
                                          <p:spTgt spid="38"/>
                                        </p:tgtEl>
                                      </p:cBhvr>
                                      <p:to x="100000" y="100000"/>
                                    </p:animScale>
                                  </p:childTnLst>
                                </p:cTn>
                              </p:par>
                              <p:par>
                                <p:cTn id="41" presetID="1" presetClass="exit" presetSubtype="0" fill="hold" grpId="1" nodeType="withEffect">
                                  <p:stCondLst>
                                    <p:cond delay="0"/>
                                  </p:stCondLst>
                                  <p:childTnLst>
                                    <p:set>
                                      <p:cBhvr>
                                        <p:cTn id="42" dur="1" fill="hold">
                                          <p:stCondLst>
                                            <p:cond delay="0"/>
                                          </p:stCondLst>
                                        </p:cTn>
                                        <p:tgtEl>
                                          <p:spTgt spid="47"/>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50"/>
                                        </p:tgtEl>
                                      </p:cBhvr>
                                    </p:animEffect>
                                    <p:set>
                                      <p:cBhvr>
                                        <p:cTn id="45" dur="1" fill="hold">
                                          <p:stCondLst>
                                            <p:cond delay="499"/>
                                          </p:stCondLst>
                                        </p:cTn>
                                        <p:tgtEl>
                                          <p:spTgt spid="5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par>
                          <p:cTn id="51" fill="hold">
                            <p:stCondLst>
                              <p:cond delay="500"/>
                            </p:stCondLst>
                            <p:childTnLst>
                              <p:par>
                                <p:cTn id="52" presetID="1" presetClass="exit" presetSubtype="0" fill="hold" nodeType="afterEffect">
                                  <p:stCondLst>
                                    <p:cond delay="0"/>
                                  </p:stCondLst>
                                  <p:childTnLst>
                                    <p:set>
                                      <p:cBhvr>
                                        <p:cTn id="53" dur="1" fill="hold">
                                          <p:stCondLst>
                                            <p:cond delay="0"/>
                                          </p:stCondLst>
                                        </p:cTn>
                                        <p:tgtEl>
                                          <p:spTgt spid="4"/>
                                        </p:tgtEl>
                                        <p:attrNameLst>
                                          <p:attrName>style.visibility</p:attrName>
                                        </p:attrNameLst>
                                      </p:cBhvr>
                                      <p:to>
                                        <p:strVal val="hidden"/>
                                      </p:to>
                                    </p:set>
                                  </p:childTnLst>
                                </p:cTn>
                              </p:par>
                            </p:childTnLst>
                          </p:cTn>
                        </p:par>
                        <p:par>
                          <p:cTn id="54" fill="hold">
                            <p:stCondLst>
                              <p:cond delay="500"/>
                            </p:stCondLst>
                            <p:childTnLst>
                              <p:par>
                                <p:cTn id="55" presetID="1" presetClass="exit" presetSubtype="0" fill="hold" grpId="1" nodeType="afterEffect">
                                  <p:stCondLst>
                                    <p:cond delay="0"/>
                                  </p:stCondLst>
                                  <p:childTnLst>
                                    <p:set>
                                      <p:cBhvr>
                                        <p:cTn id="56" dur="1" fill="hold">
                                          <p:stCondLst>
                                            <p:cond delay="0"/>
                                          </p:stCondLst>
                                        </p:cTn>
                                        <p:tgtEl>
                                          <p:spTgt spid="39"/>
                                        </p:tgtEl>
                                        <p:attrNameLst>
                                          <p:attrName>style.visibility</p:attrName>
                                        </p:attrNameLst>
                                      </p:cBhvr>
                                      <p:to>
                                        <p:strVal val="hidden"/>
                                      </p:to>
                                    </p:set>
                                  </p:childTnLst>
                                </p:cTn>
                              </p:par>
                            </p:childTnLst>
                          </p:cTn>
                        </p:par>
                        <p:par>
                          <p:cTn id="57" fill="hold">
                            <p:stCondLst>
                              <p:cond delay="500"/>
                            </p:stCondLst>
                            <p:childTnLst>
                              <p:par>
                                <p:cTn id="58" presetID="1" presetClass="exit" presetSubtype="0" fill="hold" grpId="1" nodeType="afterEffect">
                                  <p:stCondLst>
                                    <p:cond delay="0"/>
                                  </p:stCondLst>
                                  <p:childTnLst>
                                    <p:set>
                                      <p:cBhvr>
                                        <p:cTn id="59" dur="1" fill="hold">
                                          <p:stCondLst>
                                            <p:cond delay="0"/>
                                          </p:stCondLst>
                                        </p:cTn>
                                        <p:tgtEl>
                                          <p:spTgt spid="38"/>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500"/>
                                        <p:tgtEl>
                                          <p:spTgt spid="64"/>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fade">
                                      <p:cBhvr>
                                        <p:cTn id="68" dur="500"/>
                                        <p:tgtEl>
                                          <p:spTgt spid="7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68"/>
                                        </p:tgtEl>
                                        <p:attrNameLst>
                                          <p:attrName>style.visibility</p:attrName>
                                        </p:attrNameLst>
                                      </p:cBhvr>
                                      <p:to>
                                        <p:strVal val="visible"/>
                                      </p:to>
                                    </p:set>
                                    <p:animEffect transition="in" filter="fade">
                                      <p:cBhvr>
                                        <p:cTn id="73" dur="500"/>
                                        <p:tgtEl>
                                          <p:spTgt spid="68"/>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500"/>
                                        <p:tgtEl>
                                          <p:spTgt spid="74"/>
                                        </p:tgtEl>
                                      </p:cBhvr>
                                    </p:animEffect>
                                  </p:childTnLst>
                                </p:cTn>
                              </p:par>
                            </p:childTnLst>
                          </p:cTn>
                        </p:par>
                      </p:childTnLst>
                    </p:cTn>
                  </p:par>
                  <p:par>
                    <p:cTn id="78" fill="hold">
                      <p:stCondLst>
                        <p:cond delay="indefinite"/>
                      </p:stCondLst>
                      <p:childTnLst>
                        <p:par>
                          <p:cTn id="79" fill="hold">
                            <p:stCondLst>
                              <p:cond delay="0"/>
                            </p:stCondLst>
                            <p:childTnLst>
                              <p:par>
                                <p:cTn id="80" presetID="26" presetClass="entr" presetSubtype="0" fill="hold" grpId="0" nodeType="clickEffect">
                                  <p:stCondLst>
                                    <p:cond delay="0"/>
                                  </p:stCondLst>
                                  <p:childTnLst>
                                    <p:set>
                                      <p:cBhvr>
                                        <p:cTn id="81" dur="1" fill="hold">
                                          <p:stCondLst>
                                            <p:cond delay="0"/>
                                          </p:stCondLst>
                                        </p:cTn>
                                        <p:tgtEl>
                                          <p:spTgt spid="75"/>
                                        </p:tgtEl>
                                        <p:attrNameLst>
                                          <p:attrName>style.visibility</p:attrName>
                                        </p:attrNameLst>
                                      </p:cBhvr>
                                      <p:to>
                                        <p:strVal val="visible"/>
                                      </p:to>
                                    </p:set>
                                    <p:animEffect transition="in" filter="wipe(down)">
                                      <p:cBhvr>
                                        <p:cTn id="82" dur="580">
                                          <p:stCondLst>
                                            <p:cond delay="0"/>
                                          </p:stCondLst>
                                        </p:cTn>
                                        <p:tgtEl>
                                          <p:spTgt spid="75"/>
                                        </p:tgtEl>
                                      </p:cBhvr>
                                    </p:animEffect>
                                    <p:anim calcmode="lin" valueType="num">
                                      <p:cBhvr>
                                        <p:cTn id="83" dur="1822" tmFilter="0,0; 0.14,0.36; 0.43,0.73; 0.71,0.91; 1.0,1.0">
                                          <p:stCondLst>
                                            <p:cond delay="0"/>
                                          </p:stCondLst>
                                        </p:cTn>
                                        <p:tgtEl>
                                          <p:spTgt spid="75"/>
                                        </p:tgtEl>
                                        <p:attrNameLst>
                                          <p:attrName>ppt_x</p:attrName>
                                        </p:attrNameLst>
                                      </p:cBhvr>
                                      <p:tavLst>
                                        <p:tav tm="0">
                                          <p:val>
                                            <p:strVal val="#ppt_x-0.25"/>
                                          </p:val>
                                        </p:tav>
                                        <p:tav tm="100000">
                                          <p:val>
                                            <p:strVal val="#ppt_x"/>
                                          </p:val>
                                        </p:tav>
                                      </p:tavLst>
                                    </p:anim>
                                    <p:anim calcmode="lin" valueType="num">
                                      <p:cBhvr>
                                        <p:cTn id="84" dur="664" tmFilter="0.0,0.0; 0.25,0.07; 0.50,0.2; 0.75,0.467; 1.0,1.0">
                                          <p:stCondLst>
                                            <p:cond delay="0"/>
                                          </p:stCondLst>
                                        </p:cTn>
                                        <p:tgtEl>
                                          <p:spTgt spid="75"/>
                                        </p:tgtEl>
                                        <p:attrNameLst>
                                          <p:attrName>ppt_y</p:attrName>
                                        </p:attrNameLst>
                                      </p:cBhvr>
                                      <p:tavLst>
                                        <p:tav tm="0" fmla="#ppt_y-sin(pi*$)/3">
                                          <p:val>
                                            <p:fltVal val="0.5"/>
                                          </p:val>
                                        </p:tav>
                                        <p:tav tm="100000">
                                          <p:val>
                                            <p:fltVal val="1"/>
                                          </p:val>
                                        </p:tav>
                                      </p:tavLst>
                                    </p:anim>
                                    <p:anim calcmode="lin" valueType="num">
                                      <p:cBhvr>
                                        <p:cTn id="85" dur="664" tmFilter="0, 0; 0.125,0.2665; 0.25,0.4; 0.375,0.465; 0.5,0.5;  0.625,0.535; 0.75,0.6; 0.875,0.7335; 1,1">
                                          <p:stCondLst>
                                            <p:cond delay="664"/>
                                          </p:stCondLst>
                                        </p:cTn>
                                        <p:tgtEl>
                                          <p:spTgt spid="75"/>
                                        </p:tgtEl>
                                        <p:attrNameLst>
                                          <p:attrName>ppt_y</p:attrName>
                                        </p:attrNameLst>
                                      </p:cBhvr>
                                      <p:tavLst>
                                        <p:tav tm="0" fmla="#ppt_y-sin(pi*$)/9">
                                          <p:val>
                                            <p:fltVal val="0"/>
                                          </p:val>
                                        </p:tav>
                                        <p:tav tm="100000">
                                          <p:val>
                                            <p:fltVal val="1"/>
                                          </p:val>
                                        </p:tav>
                                      </p:tavLst>
                                    </p:anim>
                                    <p:anim calcmode="lin" valueType="num">
                                      <p:cBhvr>
                                        <p:cTn id="86" dur="332" tmFilter="0, 0; 0.125,0.2665; 0.25,0.4; 0.375,0.465; 0.5,0.5;  0.625,0.535; 0.75,0.6; 0.875,0.7335; 1,1">
                                          <p:stCondLst>
                                            <p:cond delay="1324"/>
                                          </p:stCondLst>
                                        </p:cTn>
                                        <p:tgtEl>
                                          <p:spTgt spid="75"/>
                                        </p:tgtEl>
                                        <p:attrNameLst>
                                          <p:attrName>ppt_y</p:attrName>
                                        </p:attrNameLst>
                                      </p:cBhvr>
                                      <p:tavLst>
                                        <p:tav tm="0" fmla="#ppt_y-sin(pi*$)/27">
                                          <p:val>
                                            <p:fltVal val="0"/>
                                          </p:val>
                                        </p:tav>
                                        <p:tav tm="100000">
                                          <p:val>
                                            <p:fltVal val="1"/>
                                          </p:val>
                                        </p:tav>
                                      </p:tavLst>
                                    </p:anim>
                                    <p:anim calcmode="lin" valueType="num">
                                      <p:cBhvr>
                                        <p:cTn id="87" dur="164" tmFilter="0, 0; 0.125,0.2665; 0.25,0.4; 0.375,0.465; 0.5,0.5;  0.625,0.535; 0.75,0.6; 0.875,0.7335; 1,1">
                                          <p:stCondLst>
                                            <p:cond delay="1656"/>
                                          </p:stCondLst>
                                        </p:cTn>
                                        <p:tgtEl>
                                          <p:spTgt spid="75"/>
                                        </p:tgtEl>
                                        <p:attrNameLst>
                                          <p:attrName>ppt_y</p:attrName>
                                        </p:attrNameLst>
                                      </p:cBhvr>
                                      <p:tavLst>
                                        <p:tav tm="0" fmla="#ppt_y-sin(pi*$)/81">
                                          <p:val>
                                            <p:fltVal val="0"/>
                                          </p:val>
                                        </p:tav>
                                        <p:tav tm="100000">
                                          <p:val>
                                            <p:fltVal val="1"/>
                                          </p:val>
                                        </p:tav>
                                      </p:tavLst>
                                    </p:anim>
                                    <p:animScale>
                                      <p:cBhvr>
                                        <p:cTn id="88" dur="26">
                                          <p:stCondLst>
                                            <p:cond delay="650"/>
                                          </p:stCondLst>
                                        </p:cTn>
                                        <p:tgtEl>
                                          <p:spTgt spid="75"/>
                                        </p:tgtEl>
                                      </p:cBhvr>
                                      <p:to x="100000" y="60000"/>
                                    </p:animScale>
                                    <p:animScale>
                                      <p:cBhvr>
                                        <p:cTn id="89" dur="166" decel="50000">
                                          <p:stCondLst>
                                            <p:cond delay="676"/>
                                          </p:stCondLst>
                                        </p:cTn>
                                        <p:tgtEl>
                                          <p:spTgt spid="75"/>
                                        </p:tgtEl>
                                      </p:cBhvr>
                                      <p:to x="100000" y="100000"/>
                                    </p:animScale>
                                    <p:animScale>
                                      <p:cBhvr>
                                        <p:cTn id="90" dur="26">
                                          <p:stCondLst>
                                            <p:cond delay="1312"/>
                                          </p:stCondLst>
                                        </p:cTn>
                                        <p:tgtEl>
                                          <p:spTgt spid="75"/>
                                        </p:tgtEl>
                                      </p:cBhvr>
                                      <p:to x="100000" y="80000"/>
                                    </p:animScale>
                                    <p:animScale>
                                      <p:cBhvr>
                                        <p:cTn id="91" dur="166" decel="50000">
                                          <p:stCondLst>
                                            <p:cond delay="1338"/>
                                          </p:stCondLst>
                                        </p:cTn>
                                        <p:tgtEl>
                                          <p:spTgt spid="75"/>
                                        </p:tgtEl>
                                      </p:cBhvr>
                                      <p:to x="100000" y="100000"/>
                                    </p:animScale>
                                    <p:animScale>
                                      <p:cBhvr>
                                        <p:cTn id="92" dur="26">
                                          <p:stCondLst>
                                            <p:cond delay="1642"/>
                                          </p:stCondLst>
                                        </p:cTn>
                                        <p:tgtEl>
                                          <p:spTgt spid="75"/>
                                        </p:tgtEl>
                                      </p:cBhvr>
                                      <p:to x="100000" y="90000"/>
                                    </p:animScale>
                                    <p:animScale>
                                      <p:cBhvr>
                                        <p:cTn id="93" dur="166" decel="50000">
                                          <p:stCondLst>
                                            <p:cond delay="1668"/>
                                          </p:stCondLst>
                                        </p:cTn>
                                        <p:tgtEl>
                                          <p:spTgt spid="75"/>
                                        </p:tgtEl>
                                      </p:cBhvr>
                                      <p:to x="100000" y="100000"/>
                                    </p:animScale>
                                    <p:animScale>
                                      <p:cBhvr>
                                        <p:cTn id="94" dur="26">
                                          <p:stCondLst>
                                            <p:cond delay="1808"/>
                                          </p:stCondLst>
                                        </p:cTn>
                                        <p:tgtEl>
                                          <p:spTgt spid="75"/>
                                        </p:tgtEl>
                                      </p:cBhvr>
                                      <p:to x="100000" y="95000"/>
                                    </p:animScale>
                                    <p:animScale>
                                      <p:cBhvr>
                                        <p:cTn id="95" dur="166" decel="50000">
                                          <p:stCondLst>
                                            <p:cond delay="1834"/>
                                          </p:stCondLst>
                                        </p:cTn>
                                        <p:tgtEl>
                                          <p:spTgt spid="75"/>
                                        </p:tgtEl>
                                      </p:cBhvr>
                                      <p:to x="100000" y="100000"/>
                                    </p:animScale>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1" nodeType="clickEffect">
                                  <p:stCondLst>
                                    <p:cond delay="0"/>
                                  </p:stCondLst>
                                  <p:childTnLst>
                                    <p:set>
                                      <p:cBhvr>
                                        <p:cTn id="99" dur="1" fill="hold">
                                          <p:stCondLst>
                                            <p:cond delay="0"/>
                                          </p:stCondLst>
                                        </p:cTn>
                                        <p:tgtEl>
                                          <p:spTgt spid="76"/>
                                        </p:tgtEl>
                                        <p:attrNameLst>
                                          <p:attrName>style.visibility</p:attrName>
                                        </p:attrNameLst>
                                      </p:cBhvr>
                                      <p:to>
                                        <p:strVal val="visible"/>
                                      </p:to>
                                    </p:set>
                                  </p:childTnLst>
                                </p:cTn>
                              </p:par>
                              <p:par>
                                <p:cTn id="100" presetID="10" presetClass="exit" presetSubtype="0" fill="hold" grpId="0" nodeType="withEffect">
                                  <p:stCondLst>
                                    <p:cond delay="0"/>
                                  </p:stCondLst>
                                  <p:childTnLst>
                                    <p:animEffect transition="out" filter="fade">
                                      <p:cBhvr>
                                        <p:cTn id="101" dur="500"/>
                                        <p:tgtEl>
                                          <p:spTgt spid="76"/>
                                        </p:tgtEl>
                                      </p:cBhvr>
                                    </p:animEffect>
                                    <p:set>
                                      <p:cBhvr>
                                        <p:cTn id="102" dur="1" fill="hold">
                                          <p:stCondLst>
                                            <p:cond delay="499"/>
                                          </p:stCondLst>
                                        </p:cTn>
                                        <p:tgtEl>
                                          <p:spTgt spid="7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1" nodeType="clickEffect">
                                  <p:stCondLst>
                                    <p:cond delay="0"/>
                                  </p:stCondLst>
                                  <p:childTnLst>
                                    <p:set>
                                      <p:cBhvr>
                                        <p:cTn id="106" dur="1" fill="hold">
                                          <p:stCondLst>
                                            <p:cond delay="0"/>
                                          </p:stCondLst>
                                        </p:cTn>
                                        <p:tgtEl>
                                          <p:spTgt spid="77"/>
                                        </p:tgtEl>
                                        <p:attrNameLst>
                                          <p:attrName>style.visibility</p:attrName>
                                        </p:attrNameLst>
                                      </p:cBhvr>
                                      <p:to>
                                        <p:strVal val="visible"/>
                                      </p:to>
                                    </p:set>
                                  </p:childTnLst>
                                </p:cTn>
                              </p:par>
                              <p:par>
                                <p:cTn id="107" presetID="10" presetClass="exit" presetSubtype="0" fill="hold" grpId="0" nodeType="withEffect">
                                  <p:stCondLst>
                                    <p:cond delay="0"/>
                                  </p:stCondLst>
                                  <p:childTnLst>
                                    <p:animEffect transition="out" filter="fade">
                                      <p:cBhvr>
                                        <p:cTn id="108" dur="500"/>
                                        <p:tgtEl>
                                          <p:spTgt spid="77"/>
                                        </p:tgtEl>
                                      </p:cBhvr>
                                    </p:animEffect>
                                    <p:set>
                                      <p:cBhvr>
                                        <p:cTn id="109"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50" grpId="0" animBg="1"/>
      <p:bldP spid="50" grpId="1" animBg="1"/>
      <p:bldP spid="61" grpId="0" animBg="1"/>
      <p:bldP spid="64" grpId="0" animBg="1"/>
      <p:bldP spid="68" grpId="0" animBg="1"/>
      <p:bldP spid="75" grpId="0" animBg="1"/>
      <p:bldP spid="76" grpId="0" animBg="1"/>
      <p:bldP spid="76" grpId="1" animBg="1"/>
      <p:bldP spid="77" grpId="0" animBg="1"/>
      <p:bldP spid="77" grpId="1" animBg="1"/>
      <p:bldP spid="38" grpId="0" animBg="1"/>
      <p:bldP spid="38" grpId="1" animBg="1"/>
      <p:bldP spid="39" grpId="0" animBg="1"/>
      <p:bldP spid="39"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66675" y="228600"/>
            <a:ext cx="8991600" cy="609600"/>
          </a:xfrm>
        </p:spPr>
        <p:txBody>
          <a:bodyPr/>
          <a:lstStyle/>
          <a:p>
            <a:pPr algn="ctr"/>
            <a:r>
              <a:rPr lang="en-US" b="1" dirty="0">
                <a:solidFill>
                  <a:schemeClr val="tx1"/>
                </a:solidFill>
              </a:rPr>
              <a:t>Altitude Intercept Method</a:t>
            </a:r>
          </a:p>
        </p:txBody>
      </p:sp>
      <p:sp>
        <p:nvSpPr>
          <p:cNvPr id="5" name="Content Placeholder 4"/>
          <p:cNvSpPr>
            <a:spLocks noGrp="1"/>
          </p:cNvSpPr>
          <p:nvPr>
            <p:ph idx="12"/>
          </p:nvPr>
        </p:nvSpPr>
        <p:spPr>
          <a:xfrm>
            <a:off x="256031" y="770992"/>
            <a:ext cx="5534319" cy="426855"/>
          </a:xfrm>
        </p:spPr>
        <p:txBody>
          <a:bodyPr>
            <a:noAutofit/>
          </a:bodyPr>
          <a:lstStyle/>
          <a:p>
            <a:pPr marL="0" indent="0">
              <a:buNone/>
            </a:pPr>
            <a:endParaRPr lang="en-US" sz="1800" dirty="0">
              <a:solidFill>
                <a:schemeClr val="tx1"/>
              </a:solidFill>
            </a:endParaRPr>
          </a:p>
          <a:p>
            <a:pPr marL="0" indent="0">
              <a:buNone/>
            </a:pPr>
            <a:endParaRPr lang="en-US" sz="1800" dirty="0">
              <a:solidFill>
                <a:schemeClr val="tx1"/>
              </a:solidFill>
            </a:endParaRPr>
          </a:p>
        </p:txBody>
      </p:sp>
      <p:grpSp>
        <p:nvGrpSpPr>
          <p:cNvPr id="2" name="Group 1"/>
          <p:cNvGrpSpPr/>
          <p:nvPr/>
        </p:nvGrpSpPr>
        <p:grpSpPr>
          <a:xfrm>
            <a:off x="0" y="5679366"/>
            <a:ext cx="9144000" cy="1205622"/>
            <a:chOff x="0" y="5679366"/>
            <a:chExt cx="9144000" cy="1205622"/>
          </a:xfrm>
        </p:grpSpPr>
        <p:sp>
          <p:nvSpPr>
            <p:cNvPr id="9" name="Rectangle 7"/>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Calibri"/>
                <a:ea typeface="+mn-ea"/>
                <a:cs typeface="+mn-cs"/>
              </a:endParaRPr>
            </a:p>
          </p:txBody>
        </p:sp>
        <p:pic>
          <p:nvPicPr>
            <p:cNvPr id="10" name="Picture 20" descr="outlinegear"/>
            <p:cNvPicPr>
              <a:picLocks noChangeArrowheads="1"/>
            </p:cNvPicPr>
            <p:nvPr/>
          </p:nvPicPr>
          <p:blipFill>
            <a:blip r:embed="rId3" cstate="print"/>
            <a:srcRect/>
            <a:stretch>
              <a:fillRect/>
            </a:stretch>
          </p:blipFill>
          <p:spPr bwMode="auto">
            <a:xfrm>
              <a:off x="0" y="5679366"/>
              <a:ext cx="9142412" cy="850900"/>
            </a:xfrm>
            <a:prstGeom prst="rect">
              <a:avLst/>
            </a:prstGeom>
            <a:noFill/>
            <a:ln w="9525">
              <a:noFill/>
              <a:miter lim="800000"/>
              <a:headEnd/>
              <a:tailEnd/>
            </a:ln>
          </p:spPr>
        </p:pic>
        <p:sp>
          <p:nvSpPr>
            <p:cNvPr id="11" name="Rectangle 8"/>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NN310 Advanced Navigation</a:t>
              </a:r>
            </a:p>
          </p:txBody>
        </p:sp>
        <p:sp>
          <p:nvSpPr>
            <p:cNvPr id="12" name="Rectangle 9"/>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SEANAV  I   U.S. Naval Academy   I   Celestial Navigation</a:t>
              </a:r>
            </a:p>
          </p:txBody>
        </p:sp>
      </p:grpSp>
      <p:sp>
        <p:nvSpPr>
          <p:cNvPr id="14" name="Content Placeholder 4">
            <a:extLst>
              <a:ext uri="{FF2B5EF4-FFF2-40B4-BE49-F238E27FC236}">
                <a16:creationId xmlns:a16="http://schemas.microsoft.com/office/drawing/2014/main" id="{3806260F-6B00-4CF8-9ECE-0FD960EEB549}"/>
              </a:ext>
            </a:extLst>
          </p:cNvPr>
          <p:cNvSpPr txBox="1">
            <a:spLocks/>
          </p:cNvSpPr>
          <p:nvPr/>
        </p:nvSpPr>
        <p:spPr>
          <a:xfrm>
            <a:off x="381000" y="2508255"/>
            <a:ext cx="8001794" cy="17232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0" name="Picture 3">
            <a:extLst>
              <a:ext uri="{FF2B5EF4-FFF2-40B4-BE49-F238E27FC236}">
                <a16:creationId xmlns:a16="http://schemas.microsoft.com/office/drawing/2014/main" id="{C2B98169-5CD4-4123-96A7-EAA50AC746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3" y="2316798"/>
            <a:ext cx="4555098"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4">
            <a:extLst>
              <a:ext uri="{FF2B5EF4-FFF2-40B4-BE49-F238E27FC236}">
                <a16:creationId xmlns:a16="http://schemas.microsoft.com/office/drawing/2014/main" id="{561763FB-8760-4DB9-84E1-7D76C020FA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1611" y="2316798"/>
            <a:ext cx="45720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extBox 21">
            <a:extLst>
              <a:ext uri="{FF2B5EF4-FFF2-40B4-BE49-F238E27FC236}">
                <a16:creationId xmlns:a16="http://schemas.microsoft.com/office/drawing/2014/main" id="{00B2D8B6-B858-4A1F-A56A-05649BB1652A}"/>
              </a:ext>
            </a:extLst>
          </p:cNvPr>
          <p:cNvSpPr txBox="1"/>
          <p:nvPr/>
        </p:nvSpPr>
        <p:spPr>
          <a:xfrm>
            <a:off x="233171" y="862058"/>
            <a:ext cx="726109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Before STELLA, a Celestial Fix would be plotted on a Plotting Form manually using the Altitude Intercept Method.</a:t>
            </a:r>
          </a:p>
        </p:txBody>
      </p:sp>
      <p:sp>
        <p:nvSpPr>
          <p:cNvPr id="23" name="TextBox 22">
            <a:extLst>
              <a:ext uri="{FF2B5EF4-FFF2-40B4-BE49-F238E27FC236}">
                <a16:creationId xmlns:a16="http://schemas.microsoft.com/office/drawing/2014/main" id="{01BBBEAA-D8A1-4C87-8AB4-0D525DE121D7}"/>
              </a:ext>
            </a:extLst>
          </p:cNvPr>
          <p:cNvSpPr txBox="1"/>
          <p:nvPr/>
        </p:nvSpPr>
        <p:spPr>
          <a:xfrm>
            <a:off x="228600" y="1489197"/>
            <a:ext cx="769182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Now, provided we input the right information, the system will plot and generate a Fix position for us to then update our Navigational Plot on ECDIS or a paper chart. </a:t>
            </a:r>
          </a:p>
        </p:txBody>
      </p:sp>
    </p:spTree>
    <p:extLst>
      <p:ext uri="{BB962C8B-B14F-4D97-AF65-F5344CB8AC3E}">
        <p14:creationId xmlns:p14="http://schemas.microsoft.com/office/powerpoint/2010/main" val="68416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A36A7D-9F56-4588-9D68-F830702E0BD9}"/>
              </a:ext>
            </a:extLst>
          </p:cNvPr>
          <p:cNvPicPr>
            <a:picLocks noChangeAspect="1"/>
          </p:cNvPicPr>
          <p:nvPr/>
        </p:nvPicPr>
        <p:blipFill>
          <a:blip r:embed="rId3"/>
          <a:stretch>
            <a:fillRect/>
          </a:stretch>
        </p:blipFill>
        <p:spPr>
          <a:xfrm>
            <a:off x="0" y="0"/>
            <a:ext cx="9144000" cy="1719072"/>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solidFill>
                  <a:schemeClr val="bg1"/>
                </a:solidFill>
                <a:latin typeface="Calibri" panose="020F0502020204030204" pitchFamily="34" charset="0"/>
                <a:cs typeface="Calibri" panose="020F0502020204030204" pitchFamily="34" charset="0"/>
              </a:rPr>
              <a:t>CELNAV During the Day</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752600"/>
            <a:ext cx="8763000" cy="4185761"/>
          </a:xfrm>
          <a:prstGeom prst="rect">
            <a:avLst/>
          </a:prstGeom>
        </p:spPr>
        <p:txBody>
          <a:bodyPr wrap="square">
            <a:spAutoFit/>
          </a:bodyPr>
          <a:lstStyle/>
          <a:p>
            <a:pPr lvl="0" algn="l" fontAlgn="auto" hangingPunct="0">
              <a:spcBef>
                <a:spcPts val="0"/>
              </a:spcBef>
              <a:spcAft>
                <a:spcPts val="0"/>
              </a:spcAft>
            </a:pPr>
            <a:r>
              <a:rPr lang="en-US" sz="2800" dirty="0">
                <a:solidFill>
                  <a:prstClr val="black"/>
                </a:solidFill>
                <a:latin typeface="Times New Roman" panose="02020603050405020304" pitchFamily="18" charset="0"/>
                <a:ea typeface="Times New Roman" panose="02020603050405020304" pitchFamily="18" charset="0"/>
              </a:rPr>
              <a:t>-Using the stars, we can get a 3 point Celestial Fix twice a day, during the Twilight before Sunrise and the Twilight after Sunset.</a:t>
            </a:r>
          </a:p>
          <a:p>
            <a:pPr lvl="0" algn="l" fontAlgn="auto" hangingPunct="0">
              <a:spcBef>
                <a:spcPts val="0"/>
              </a:spcBef>
              <a:spcAft>
                <a:spcPts val="0"/>
              </a:spcAft>
            </a:pPr>
            <a:endParaRPr lang="en-US" sz="2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800" dirty="0">
                <a:solidFill>
                  <a:prstClr val="black"/>
                </a:solidFill>
                <a:latin typeface="Times New Roman" panose="02020603050405020304" pitchFamily="18" charset="0"/>
                <a:ea typeface="Times New Roman" panose="02020603050405020304" pitchFamily="18" charset="0"/>
              </a:rPr>
              <a:t>-CELNAV doesn’t stop there.</a:t>
            </a:r>
          </a:p>
          <a:p>
            <a:pPr lvl="0" algn="l" fontAlgn="auto" hangingPunct="0">
              <a:spcBef>
                <a:spcPts val="0"/>
              </a:spcBef>
              <a:spcAft>
                <a:spcPts val="0"/>
              </a:spcAft>
            </a:pPr>
            <a:endParaRPr lang="en-US" sz="2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800" dirty="0">
                <a:solidFill>
                  <a:prstClr val="black"/>
                </a:solidFill>
                <a:latin typeface="Times New Roman" panose="02020603050405020304" pitchFamily="18" charset="0"/>
                <a:ea typeface="Times New Roman" panose="02020603050405020304" pitchFamily="18" charset="0"/>
              </a:rPr>
              <a:t>-There are ways to calibrate equipment and fix a position during the day using CELNAV.</a:t>
            </a:r>
          </a:p>
          <a:p>
            <a:pPr lvl="0" algn="l" fontAlgn="auto" hangingPunct="0">
              <a:spcBef>
                <a:spcPts val="0"/>
              </a:spcBef>
              <a:spcAft>
                <a:spcPts val="0"/>
              </a:spcAft>
            </a:pPr>
            <a:endParaRPr lang="en-US" sz="24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1377529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A36A7D-9F56-4588-9D68-F830702E0BD9}"/>
              </a:ext>
            </a:extLst>
          </p:cNvPr>
          <p:cNvPicPr>
            <a:picLocks noChangeAspect="1"/>
          </p:cNvPicPr>
          <p:nvPr/>
        </p:nvPicPr>
        <p:blipFill>
          <a:blip r:embed="rId3"/>
          <a:stretch>
            <a:fillRect/>
          </a:stretch>
        </p:blipFill>
        <p:spPr>
          <a:xfrm>
            <a:off x="0" y="0"/>
            <a:ext cx="9144000" cy="1719072"/>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solidFill>
                  <a:schemeClr val="bg1"/>
                </a:solidFill>
                <a:latin typeface="Calibri" panose="020F0502020204030204" pitchFamily="34" charset="0"/>
                <a:cs typeface="Calibri" panose="020F0502020204030204" pitchFamily="34" charset="0"/>
              </a:rPr>
              <a:t>Gyro Compass Error</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752600"/>
            <a:ext cx="8763000" cy="4124206"/>
          </a:xfrm>
          <a:prstGeom prst="rect">
            <a:avLst/>
          </a:prstGeom>
        </p:spPr>
        <p:txBody>
          <a:bodyPr wrap="square">
            <a:spAutoFit/>
          </a:bodyPr>
          <a:lstStyle/>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-During the planning phase of CELNAV, we found the time of Sunrise and Sunset.</a:t>
            </a:r>
          </a:p>
          <a:p>
            <a:pPr lvl="0" algn="l" fontAlgn="auto" hangingPunct="0">
              <a:spcBef>
                <a:spcPts val="0"/>
              </a:spcBef>
              <a:spcAft>
                <a:spcPts val="0"/>
              </a:spcAft>
            </a:pPr>
            <a:endParaRPr lang="en-US" sz="20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-Typically, we will also find the bearing of Sunrise and Sunset as well.</a:t>
            </a:r>
          </a:p>
          <a:p>
            <a:pPr lvl="0" algn="l" fontAlgn="auto" hangingPunct="0">
              <a:spcBef>
                <a:spcPts val="0"/>
              </a:spcBef>
              <a:spcAft>
                <a:spcPts val="0"/>
              </a:spcAft>
            </a:pPr>
            <a:endParaRPr lang="en-US" sz="20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-The Sun rises in the East and sets in the West, but due to the effects of our Latitude and the Declination of the Sun, the exact bearing will change by a small amount.</a:t>
            </a:r>
          </a:p>
          <a:p>
            <a:pPr lvl="0" algn="l" fontAlgn="auto" hangingPunct="0">
              <a:spcBef>
                <a:spcPts val="0"/>
              </a:spcBef>
              <a:spcAft>
                <a:spcPts val="0"/>
              </a:spcAft>
            </a:pPr>
            <a:endParaRPr lang="en-US" sz="20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-If we know the bearing of Sunrise or Sunset, we can take a bearing of it with our Gyro Compass and determine if an error exists.</a:t>
            </a:r>
          </a:p>
          <a:p>
            <a:pPr lvl="0" algn="l" fontAlgn="auto" hangingPunct="0">
              <a:spcBef>
                <a:spcPts val="0"/>
              </a:spcBef>
              <a:spcAft>
                <a:spcPts val="0"/>
              </a:spcAft>
            </a:pPr>
            <a:endParaRPr lang="en-US" sz="24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6450669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66675" y="228600"/>
            <a:ext cx="8991600" cy="609600"/>
          </a:xfrm>
        </p:spPr>
        <p:txBody>
          <a:bodyPr/>
          <a:lstStyle/>
          <a:p>
            <a:pPr algn="ctr"/>
            <a:r>
              <a:rPr lang="en-US" b="1" dirty="0">
                <a:solidFill>
                  <a:schemeClr val="tx1"/>
                </a:solidFill>
              </a:rPr>
              <a:t>Sunrise and Sunset</a:t>
            </a:r>
          </a:p>
        </p:txBody>
      </p:sp>
      <p:sp>
        <p:nvSpPr>
          <p:cNvPr id="5" name="Content Placeholder 4"/>
          <p:cNvSpPr>
            <a:spLocks noGrp="1"/>
          </p:cNvSpPr>
          <p:nvPr>
            <p:ph idx="12"/>
          </p:nvPr>
        </p:nvSpPr>
        <p:spPr>
          <a:xfrm>
            <a:off x="256031" y="770992"/>
            <a:ext cx="5534319" cy="426855"/>
          </a:xfrm>
        </p:spPr>
        <p:txBody>
          <a:bodyPr>
            <a:noAutofit/>
          </a:bodyPr>
          <a:lstStyle/>
          <a:p>
            <a:pPr marL="0" indent="0">
              <a:buNone/>
            </a:pPr>
            <a:endParaRPr lang="en-US" sz="1800" dirty="0">
              <a:solidFill>
                <a:schemeClr val="tx1"/>
              </a:solidFill>
            </a:endParaRPr>
          </a:p>
          <a:p>
            <a:pPr marL="0" indent="0">
              <a:buNone/>
            </a:pPr>
            <a:endParaRPr lang="en-US" sz="1800" dirty="0">
              <a:solidFill>
                <a:schemeClr val="tx1"/>
              </a:solidFill>
            </a:endParaRPr>
          </a:p>
        </p:txBody>
      </p:sp>
      <p:pic>
        <p:nvPicPr>
          <p:cNvPr id="7" name="Picture 3"/>
          <p:cNvPicPr>
            <a:picLocks noChangeAspect="1" noChangeArrowheads="1"/>
          </p:cNvPicPr>
          <p:nvPr/>
        </p:nvPicPr>
        <p:blipFill>
          <a:blip r:embed="rId3" cstate="print"/>
          <a:srcRect/>
          <a:stretch>
            <a:fillRect/>
          </a:stretch>
        </p:blipFill>
        <p:spPr bwMode="auto">
          <a:xfrm>
            <a:off x="8153400" y="1219200"/>
            <a:ext cx="762000" cy="1091407"/>
          </a:xfrm>
          <a:prstGeom prst="rect">
            <a:avLst/>
          </a:prstGeom>
          <a:noFill/>
          <a:ln w="9525">
            <a:noFill/>
            <a:miter lim="800000"/>
            <a:headEnd/>
            <a:tailEnd/>
          </a:ln>
        </p:spPr>
      </p:pic>
      <p:sp>
        <p:nvSpPr>
          <p:cNvPr id="15" name="TextBox 14">
            <a:extLst>
              <a:ext uri="{FF2B5EF4-FFF2-40B4-BE49-F238E27FC236}">
                <a16:creationId xmlns:a16="http://schemas.microsoft.com/office/drawing/2014/main" id="{2E442D9D-60DF-44E1-8BCD-F3AAC9047D76}"/>
              </a:ext>
            </a:extLst>
          </p:cNvPr>
          <p:cNvSpPr txBox="1"/>
          <p:nvPr/>
        </p:nvSpPr>
        <p:spPr>
          <a:xfrm>
            <a:off x="289367" y="837092"/>
            <a:ext cx="786403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So when exactly is Sunrise and Sunset? </a:t>
            </a:r>
          </a:p>
        </p:txBody>
      </p:sp>
      <p:pic>
        <p:nvPicPr>
          <p:cNvPr id="16" name="Picture 2" descr="Atmospheric refraction occurs due to light rays being bent by Earth's atmosphere.">
            <a:extLst>
              <a:ext uri="{FF2B5EF4-FFF2-40B4-BE49-F238E27FC236}">
                <a16:creationId xmlns:a16="http://schemas.microsoft.com/office/drawing/2014/main" id="{413E6E49-581D-41D4-A4AE-2573AC3092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3615478"/>
            <a:ext cx="4494212" cy="25242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E61E8012-EF73-49C2-8587-B63DDCEF7CEE}"/>
              </a:ext>
            </a:extLst>
          </p:cNvPr>
          <p:cNvPicPr>
            <a:picLocks noChangeAspect="1"/>
          </p:cNvPicPr>
          <p:nvPr/>
        </p:nvPicPr>
        <p:blipFill>
          <a:blip r:embed="rId5"/>
          <a:stretch>
            <a:fillRect/>
          </a:stretch>
        </p:blipFill>
        <p:spPr>
          <a:xfrm>
            <a:off x="4654107" y="1097111"/>
            <a:ext cx="4513427" cy="2535041"/>
          </a:xfrm>
          <a:prstGeom prst="rect">
            <a:avLst/>
          </a:prstGeom>
        </p:spPr>
      </p:pic>
      <p:sp>
        <p:nvSpPr>
          <p:cNvPr id="18" name="TextBox 17">
            <a:extLst>
              <a:ext uri="{FF2B5EF4-FFF2-40B4-BE49-F238E27FC236}">
                <a16:creationId xmlns:a16="http://schemas.microsoft.com/office/drawing/2014/main" id="{7B8390EA-DC69-4916-A160-41810973890D}"/>
              </a:ext>
            </a:extLst>
          </p:cNvPr>
          <p:cNvSpPr txBox="1"/>
          <p:nvPr/>
        </p:nvSpPr>
        <p:spPr>
          <a:xfrm>
            <a:off x="289367" y="1346801"/>
            <a:ext cx="4282633"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When the sun’s light hits the atmosphere, the change in density causes the path of light to change.</a:t>
            </a:r>
          </a:p>
        </p:txBody>
      </p:sp>
      <p:sp>
        <p:nvSpPr>
          <p:cNvPr id="19" name="TextBox 18">
            <a:extLst>
              <a:ext uri="{FF2B5EF4-FFF2-40B4-BE49-F238E27FC236}">
                <a16:creationId xmlns:a16="http://schemas.microsoft.com/office/drawing/2014/main" id="{A3B5FB93-49CD-42FD-8FC7-12693399084D}"/>
              </a:ext>
            </a:extLst>
          </p:cNvPr>
          <p:cNvSpPr txBox="1"/>
          <p:nvPr/>
        </p:nvSpPr>
        <p:spPr>
          <a:xfrm>
            <a:off x="240124" y="2361951"/>
            <a:ext cx="42826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is therefore the Perceived Position of the Sun; where we see it.</a:t>
            </a:r>
          </a:p>
        </p:txBody>
      </p:sp>
      <p:sp>
        <p:nvSpPr>
          <p:cNvPr id="20" name="TextBox 19">
            <a:extLst>
              <a:ext uri="{FF2B5EF4-FFF2-40B4-BE49-F238E27FC236}">
                <a16:creationId xmlns:a16="http://schemas.microsoft.com/office/drawing/2014/main" id="{28A3060A-0030-4372-A230-AA33234ADA05}"/>
              </a:ext>
            </a:extLst>
          </p:cNvPr>
          <p:cNvSpPr txBox="1"/>
          <p:nvPr/>
        </p:nvSpPr>
        <p:spPr>
          <a:xfrm>
            <a:off x="252983" y="3059587"/>
            <a:ext cx="42826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Then there is the True Position of the Sun; where it is due to refraction. </a:t>
            </a:r>
          </a:p>
        </p:txBody>
      </p:sp>
      <p:sp>
        <p:nvSpPr>
          <p:cNvPr id="21" name="TextBox 20">
            <a:extLst>
              <a:ext uri="{FF2B5EF4-FFF2-40B4-BE49-F238E27FC236}">
                <a16:creationId xmlns:a16="http://schemas.microsoft.com/office/drawing/2014/main" id="{B0A3C991-1EEB-4ED7-AAD5-51B7AA46FD48}"/>
              </a:ext>
            </a:extLst>
          </p:cNvPr>
          <p:cNvSpPr txBox="1"/>
          <p:nvPr/>
        </p:nvSpPr>
        <p:spPr>
          <a:xfrm>
            <a:off x="279842" y="3845187"/>
            <a:ext cx="4282633"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True Sunrise or Sunset is when the Sun is at 34 minutes of Arc (Altitude) above the Visible Horizon. That is 0.56°</a:t>
            </a:r>
          </a:p>
        </p:txBody>
      </p:sp>
      <p:sp>
        <p:nvSpPr>
          <p:cNvPr id="22" name="TextBox 21">
            <a:extLst>
              <a:ext uri="{FF2B5EF4-FFF2-40B4-BE49-F238E27FC236}">
                <a16:creationId xmlns:a16="http://schemas.microsoft.com/office/drawing/2014/main" id="{B45B7995-D2B6-44FF-90C7-E1CFCE7B13EF}"/>
              </a:ext>
            </a:extLst>
          </p:cNvPr>
          <p:cNvSpPr txBox="1"/>
          <p:nvPr/>
        </p:nvSpPr>
        <p:spPr>
          <a:xfrm>
            <a:off x="252982" y="4764613"/>
            <a:ext cx="42826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This position can also be described as a ‘Semi Diameter’ above the Horizon. </a:t>
            </a:r>
          </a:p>
        </p:txBody>
      </p:sp>
      <p:pic>
        <p:nvPicPr>
          <p:cNvPr id="1026" name="Picture 2" descr="We Don&amp;#39;t Really Know When the Sun Rises - Sky &amp;amp; Telescope - Sky &amp;amp; Telescope">
            <a:extLst>
              <a:ext uri="{FF2B5EF4-FFF2-40B4-BE49-F238E27FC236}">
                <a16:creationId xmlns:a16="http://schemas.microsoft.com/office/drawing/2014/main" id="{CC2B1498-C03A-46FA-AA5F-6E09646F75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05" y="121834"/>
            <a:ext cx="9059333" cy="607730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365B0FB-1BE9-4AC5-919D-3B09ED40CB00}"/>
              </a:ext>
            </a:extLst>
          </p:cNvPr>
          <p:cNvCxnSpPr>
            <a:cxnSpLocks/>
          </p:cNvCxnSpPr>
          <p:nvPr/>
        </p:nvCxnSpPr>
        <p:spPr>
          <a:xfrm>
            <a:off x="3419856" y="2948431"/>
            <a:ext cx="0" cy="277736"/>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8B8D34C-2B47-49FE-851C-E55D0FD76073}"/>
              </a:ext>
            </a:extLst>
          </p:cNvPr>
          <p:cNvSpPr txBox="1"/>
          <p:nvPr/>
        </p:nvSpPr>
        <p:spPr>
          <a:xfrm>
            <a:off x="344426" y="295914"/>
            <a:ext cx="2819400" cy="1754326"/>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Sunrise or Sunset, the Sun’s Apparent position is  </a:t>
            </a:r>
            <a:r>
              <a:rPr kumimoji="0" lang="en-GB"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34’ minutes (0.56° Altitude) </a:t>
            </a:r>
            <a:r>
              <a:rPr kumimoji="0" lang="en-GB"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or a </a:t>
            </a:r>
            <a:r>
              <a:rPr kumimoji="0" lang="en-GB"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‘Semi Diameter’</a:t>
            </a:r>
            <a:r>
              <a:rPr kumimoji="0" lang="en-GB"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above the Horizon.</a:t>
            </a:r>
          </a:p>
        </p:txBody>
      </p:sp>
      <p:sp>
        <p:nvSpPr>
          <p:cNvPr id="23" name="Oval 22">
            <a:extLst>
              <a:ext uri="{FF2B5EF4-FFF2-40B4-BE49-F238E27FC236}">
                <a16:creationId xmlns:a16="http://schemas.microsoft.com/office/drawing/2014/main" id="{3F72BCCF-D80E-4381-9EF8-B46EEE67601D}"/>
              </a:ext>
            </a:extLst>
          </p:cNvPr>
          <p:cNvSpPr/>
          <p:nvPr/>
        </p:nvSpPr>
        <p:spPr>
          <a:xfrm>
            <a:off x="1743509" y="3306755"/>
            <a:ext cx="533400" cy="551662"/>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TextBox 28">
            <a:extLst>
              <a:ext uri="{FF2B5EF4-FFF2-40B4-BE49-F238E27FC236}">
                <a16:creationId xmlns:a16="http://schemas.microsoft.com/office/drawing/2014/main" id="{C805947E-888C-4563-A3A9-5849E1CF4FB9}"/>
              </a:ext>
            </a:extLst>
          </p:cNvPr>
          <p:cNvSpPr txBox="1"/>
          <p:nvPr/>
        </p:nvSpPr>
        <p:spPr>
          <a:xfrm>
            <a:off x="388590" y="1960157"/>
            <a:ext cx="2819400" cy="120032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Sun’s True Position at SR/SS is not visible above the horizon due to refraction.</a:t>
            </a:r>
          </a:p>
        </p:txBody>
      </p:sp>
      <p:sp>
        <p:nvSpPr>
          <p:cNvPr id="24" name="TextBox 23">
            <a:extLst>
              <a:ext uri="{FF2B5EF4-FFF2-40B4-BE49-F238E27FC236}">
                <a16:creationId xmlns:a16="http://schemas.microsoft.com/office/drawing/2014/main" id="{20E1F58C-4CC1-4F8F-9FCA-A93A01B789AE}"/>
              </a:ext>
            </a:extLst>
          </p:cNvPr>
          <p:cNvSpPr txBox="1"/>
          <p:nvPr/>
        </p:nvSpPr>
        <p:spPr>
          <a:xfrm>
            <a:off x="5987940" y="183734"/>
            <a:ext cx="2819400" cy="120032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When the Sun is 12° below the Visible Horizon, it is the Start or End of Nautical Twilight.</a:t>
            </a:r>
          </a:p>
        </p:txBody>
      </p:sp>
      <p:cxnSp>
        <p:nvCxnSpPr>
          <p:cNvPr id="25" name="Straight Connector 24">
            <a:extLst>
              <a:ext uri="{FF2B5EF4-FFF2-40B4-BE49-F238E27FC236}">
                <a16:creationId xmlns:a16="http://schemas.microsoft.com/office/drawing/2014/main" id="{22AB21C8-BD1A-49B9-A93A-BB2B882C8DED}"/>
              </a:ext>
            </a:extLst>
          </p:cNvPr>
          <p:cNvCxnSpPr>
            <a:cxnSpLocks/>
          </p:cNvCxnSpPr>
          <p:nvPr/>
        </p:nvCxnSpPr>
        <p:spPr>
          <a:xfrm flipV="1">
            <a:off x="981718" y="3248415"/>
            <a:ext cx="6801945" cy="236356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7" name="Freeform 29">
            <a:extLst>
              <a:ext uri="{FF2B5EF4-FFF2-40B4-BE49-F238E27FC236}">
                <a16:creationId xmlns:a16="http://schemas.microsoft.com/office/drawing/2014/main" id="{22C42C9E-EE94-426D-9A1D-519CCA16D68D}"/>
              </a:ext>
            </a:extLst>
          </p:cNvPr>
          <p:cNvSpPr/>
          <p:nvPr/>
        </p:nvSpPr>
        <p:spPr>
          <a:xfrm rot="8545461" flipV="1">
            <a:off x="7015851" y="3219635"/>
            <a:ext cx="68007" cy="247650"/>
          </a:xfrm>
          <a:custGeom>
            <a:avLst/>
            <a:gdLst>
              <a:gd name="connsiteX0" fmla="*/ 38100 w 68007"/>
              <a:gd name="connsiteY0" fmla="*/ 247650 h 247650"/>
              <a:gd name="connsiteX1" fmla="*/ 66675 w 68007"/>
              <a:gd name="connsiteY1" fmla="*/ 104775 h 247650"/>
              <a:gd name="connsiteX2" fmla="*/ 0 w 68007"/>
              <a:gd name="connsiteY2" fmla="*/ 0 h 247650"/>
            </a:gdLst>
            <a:ahLst/>
            <a:cxnLst>
              <a:cxn ang="0">
                <a:pos x="connsiteX0" y="connsiteY0"/>
              </a:cxn>
              <a:cxn ang="0">
                <a:pos x="connsiteX1" y="connsiteY1"/>
              </a:cxn>
              <a:cxn ang="0">
                <a:pos x="connsiteX2" y="connsiteY2"/>
              </a:cxn>
            </a:cxnLst>
            <a:rect l="l" t="t" r="r" b="b"/>
            <a:pathLst>
              <a:path w="68007" h="247650">
                <a:moveTo>
                  <a:pt x="38100" y="247650"/>
                </a:moveTo>
                <a:cubicBezTo>
                  <a:pt x="55562" y="196850"/>
                  <a:pt x="73025" y="146050"/>
                  <a:pt x="66675" y="104775"/>
                </a:cubicBezTo>
                <a:cubicBezTo>
                  <a:pt x="60325" y="63500"/>
                  <a:pt x="30162" y="31750"/>
                  <a:pt x="0" y="0"/>
                </a:cubicBezTo>
              </a:path>
            </a:pathLst>
          </a:custGeom>
          <a:noFill/>
          <a:ln>
            <a:solidFill>
              <a:srgbClr val="FF000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04D1109C-7D6A-461A-86C5-77475D29215C}"/>
              </a:ext>
            </a:extLst>
          </p:cNvPr>
          <p:cNvSpPr txBox="1"/>
          <p:nvPr/>
        </p:nvSpPr>
        <p:spPr>
          <a:xfrm>
            <a:off x="7171363" y="3451471"/>
            <a:ext cx="6716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12°</a:t>
            </a:r>
          </a:p>
        </p:txBody>
      </p:sp>
      <p:sp>
        <p:nvSpPr>
          <p:cNvPr id="30" name="TextBox 29">
            <a:extLst>
              <a:ext uri="{FF2B5EF4-FFF2-40B4-BE49-F238E27FC236}">
                <a16:creationId xmlns:a16="http://schemas.microsoft.com/office/drawing/2014/main" id="{793D9C76-FB3A-4FE7-877E-8EBB2914F84C}"/>
              </a:ext>
            </a:extLst>
          </p:cNvPr>
          <p:cNvSpPr txBox="1"/>
          <p:nvPr/>
        </p:nvSpPr>
        <p:spPr>
          <a:xfrm>
            <a:off x="6001414" y="1462861"/>
            <a:ext cx="2819400" cy="120032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When the Sun is 6° below the Visible Horizon, it is the Start or End of Civil Twilight</a:t>
            </a:r>
            <a:r>
              <a:rPr kumimoji="0" lang="en-GB" sz="1800" b="0" i="0" u="none" strike="noStrike" kern="1200" cap="none" spc="0" normalizeH="0" baseline="0" noProof="0" dirty="0">
                <a:ln>
                  <a:noFill/>
                </a:ln>
                <a:solidFill>
                  <a:prstClr val="black"/>
                </a:solidFill>
                <a:effectLst/>
                <a:uLnTx/>
                <a:uFillTx/>
                <a:latin typeface="Calibri"/>
                <a:ea typeface="+mn-ea"/>
                <a:cs typeface="+mn-cs"/>
              </a:rPr>
              <a:t>.</a:t>
            </a:r>
          </a:p>
        </p:txBody>
      </p:sp>
      <p:cxnSp>
        <p:nvCxnSpPr>
          <p:cNvPr id="31" name="Straight Connector 30">
            <a:extLst>
              <a:ext uri="{FF2B5EF4-FFF2-40B4-BE49-F238E27FC236}">
                <a16:creationId xmlns:a16="http://schemas.microsoft.com/office/drawing/2014/main" id="{6767065F-E357-47EB-9394-05084AAE1BD5}"/>
              </a:ext>
            </a:extLst>
          </p:cNvPr>
          <p:cNvCxnSpPr>
            <a:cxnSpLocks/>
          </p:cNvCxnSpPr>
          <p:nvPr/>
        </p:nvCxnSpPr>
        <p:spPr>
          <a:xfrm flipV="1">
            <a:off x="797561" y="3245061"/>
            <a:ext cx="7005151" cy="1338943"/>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2" name="Freeform 29">
            <a:extLst>
              <a:ext uri="{FF2B5EF4-FFF2-40B4-BE49-F238E27FC236}">
                <a16:creationId xmlns:a16="http://schemas.microsoft.com/office/drawing/2014/main" id="{26B4F6FC-698D-4286-9A13-10B470E6BA24}"/>
              </a:ext>
            </a:extLst>
          </p:cNvPr>
          <p:cNvSpPr/>
          <p:nvPr/>
        </p:nvSpPr>
        <p:spPr>
          <a:xfrm rot="8545461" flipV="1">
            <a:off x="6262993" y="3240113"/>
            <a:ext cx="68007" cy="247650"/>
          </a:xfrm>
          <a:custGeom>
            <a:avLst/>
            <a:gdLst>
              <a:gd name="connsiteX0" fmla="*/ 38100 w 68007"/>
              <a:gd name="connsiteY0" fmla="*/ 247650 h 247650"/>
              <a:gd name="connsiteX1" fmla="*/ 66675 w 68007"/>
              <a:gd name="connsiteY1" fmla="*/ 104775 h 247650"/>
              <a:gd name="connsiteX2" fmla="*/ 0 w 68007"/>
              <a:gd name="connsiteY2" fmla="*/ 0 h 247650"/>
            </a:gdLst>
            <a:ahLst/>
            <a:cxnLst>
              <a:cxn ang="0">
                <a:pos x="connsiteX0" y="connsiteY0"/>
              </a:cxn>
              <a:cxn ang="0">
                <a:pos x="connsiteX1" y="connsiteY1"/>
              </a:cxn>
              <a:cxn ang="0">
                <a:pos x="connsiteX2" y="connsiteY2"/>
              </a:cxn>
            </a:cxnLst>
            <a:rect l="l" t="t" r="r" b="b"/>
            <a:pathLst>
              <a:path w="68007" h="247650">
                <a:moveTo>
                  <a:pt x="38100" y="247650"/>
                </a:moveTo>
                <a:cubicBezTo>
                  <a:pt x="55562" y="196850"/>
                  <a:pt x="73025" y="146050"/>
                  <a:pt x="66675" y="104775"/>
                </a:cubicBezTo>
                <a:cubicBezTo>
                  <a:pt x="60325" y="63500"/>
                  <a:pt x="30162" y="31750"/>
                  <a:pt x="0" y="0"/>
                </a:cubicBezTo>
              </a:path>
            </a:pathLst>
          </a:custGeom>
          <a:noFill/>
          <a:ln>
            <a:solidFill>
              <a:srgbClr val="FF000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TextBox 33">
            <a:extLst>
              <a:ext uri="{FF2B5EF4-FFF2-40B4-BE49-F238E27FC236}">
                <a16:creationId xmlns:a16="http://schemas.microsoft.com/office/drawing/2014/main" id="{825F3BFC-BD83-49EC-B9D8-FEF0EDF73FF2}"/>
              </a:ext>
            </a:extLst>
          </p:cNvPr>
          <p:cNvSpPr txBox="1"/>
          <p:nvPr/>
        </p:nvSpPr>
        <p:spPr>
          <a:xfrm>
            <a:off x="5799448" y="3198086"/>
            <a:ext cx="6716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6°</a:t>
            </a:r>
          </a:p>
        </p:txBody>
      </p:sp>
      <p:sp>
        <p:nvSpPr>
          <p:cNvPr id="36" name="Freeform 29">
            <a:extLst>
              <a:ext uri="{FF2B5EF4-FFF2-40B4-BE49-F238E27FC236}">
                <a16:creationId xmlns:a16="http://schemas.microsoft.com/office/drawing/2014/main" id="{6CDD9C21-7B7E-45EF-8DC2-F9619D97262B}"/>
              </a:ext>
            </a:extLst>
          </p:cNvPr>
          <p:cNvSpPr/>
          <p:nvPr/>
        </p:nvSpPr>
        <p:spPr>
          <a:xfrm rot="21202881" flipH="1" flipV="1">
            <a:off x="2013167" y="3231241"/>
            <a:ext cx="237479" cy="1894156"/>
          </a:xfrm>
          <a:custGeom>
            <a:avLst/>
            <a:gdLst>
              <a:gd name="connsiteX0" fmla="*/ 38100 w 68007"/>
              <a:gd name="connsiteY0" fmla="*/ 247650 h 247650"/>
              <a:gd name="connsiteX1" fmla="*/ 66675 w 68007"/>
              <a:gd name="connsiteY1" fmla="*/ 104775 h 247650"/>
              <a:gd name="connsiteX2" fmla="*/ 0 w 68007"/>
              <a:gd name="connsiteY2" fmla="*/ 0 h 247650"/>
            </a:gdLst>
            <a:ahLst/>
            <a:cxnLst>
              <a:cxn ang="0">
                <a:pos x="connsiteX0" y="connsiteY0"/>
              </a:cxn>
              <a:cxn ang="0">
                <a:pos x="connsiteX1" y="connsiteY1"/>
              </a:cxn>
              <a:cxn ang="0">
                <a:pos x="connsiteX2" y="connsiteY2"/>
              </a:cxn>
            </a:cxnLst>
            <a:rect l="l" t="t" r="r" b="b"/>
            <a:pathLst>
              <a:path w="68007" h="247650">
                <a:moveTo>
                  <a:pt x="38100" y="247650"/>
                </a:moveTo>
                <a:cubicBezTo>
                  <a:pt x="55562" y="196850"/>
                  <a:pt x="73025" y="146050"/>
                  <a:pt x="66675" y="104775"/>
                </a:cubicBezTo>
                <a:cubicBezTo>
                  <a:pt x="60325" y="63500"/>
                  <a:pt x="30162" y="31750"/>
                  <a:pt x="0" y="0"/>
                </a:cubicBezTo>
              </a:path>
            </a:pathLst>
          </a:custGeom>
          <a:noFill/>
          <a:ln>
            <a:solidFill>
              <a:srgbClr val="FF000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7" name="Straight Connector 36">
            <a:extLst>
              <a:ext uri="{FF2B5EF4-FFF2-40B4-BE49-F238E27FC236}">
                <a16:creationId xmlns:a16="http://schemas.microsoft.com/office/drawing/2014/main" id="{16AC9920-61BF-4A6F-B08A-4433F96D045F}"/>
              </a:ext>
            </a:extLst>
          </p:cNvPr>
          <p:cNvCxnSpPr>
            <a:cxnSpLocks/>
          </p:cNvCxnSpPr>
          <p:nvPr/>
        </p:nvCxnSpPr>
        <p:spPr>
          <a:xfrm flipV="1">
            <a:off x="1301106" y="2649641"/>
            <a:ext cx="4745460" cy="5462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731705E-52FF-4AD4-93D7-3B75ED79AF39}"/>
              </a:ext>
            </a:extLst>
          </p:cNvPr>
          <p:cNvCxnSpPr>
            <a:cxnSpLocks/>
          </p:cNvCxnSpPr>
          <p:nvPr/>
        </p:nvCxnSpPr>
        <p:spPr>
          <a:xfrm>
            <a:off x="3419856" y="2676953"/>
            <a:ext cx="0" cy="277736"/>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EB553BE-87FF-42ED-ABCA-444805907FCF}"/>
              </a:ext>
            </a:extLst>
          </p:cNvPr>
          <p:cNvCxnSpPr>
            <a:cxnSpLocks/>
          </p:cNvCxnSpPr>
          <p:nvPr/>
        </p:nvCxnSpPr>
        <p:spPr>
          <a:xfrm flipV="1">
            <a:off x="1267578" y="2921119"/>
            <a:ext cx="4745460" cy="5462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50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par>
                          <p:cTn id="33" fill="hold">
                            <p:stCondLst>
                              <p:cond delay="0"/>
                            </p:stCondLst>
                            <p:childTnLst>
                              <p:par>
                                <p:cTn id="34" presetID="22" presetClass="entr" presetSubtype="4" fill="hold" grpId="0"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down)">
                                      <p:cBhvr>
                                        <p:cTn id="36" dur="500"/>
                                        <p:tgtEl>
                                          <p:spTgt spid="3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afterEffect">
                                  <p:stCondLst>
                                    <p:cond delay="50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500"/>
                            </p:stCondLst>
                            <p:childTnLst>
                              <p:par>
                                <p:cTn id="49" presetID="1" presetClass="entr" presetSubtype="0" fill="hold" nodeType="afterEffect">
                                  <p:stCondLst>
                                    <p:cond delay="50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100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animBg="1"/>
      <p:bldP spid="29" grpId="0" animBg="1"/>
      <p:bldP spid="24" grpId="0" animBg="1"/>
      <p:bldP spid="27" grpId="0" animBg="1"/>
      <p:bldP spid="28" grpId="0"/>
      <p:bldP spid="30" grpId="0" animBg="1"/>
      <p:bldP spid="32" grpId="0" animBg="1"/>
      <p:bldP spid="34" grpId="0"/>
      <p:bldP spid="3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66675" y="228600"/>
            <a:ext cx="8991600" cy="609600"/>
          </a:xfrm>
        </p:spPr>
        <p:txBody>
          <a:bodyPr/>
          <a:lstStyle/>
          <a:p>
            <a:pPr algn="ctr"/>
            <a:r>
              <a:rPr lang="en-US" b="1" dirty="0">
                <a:solidFill>
                  <a:schemeClr val="tx1"/>
                </a:solidFill>
              </a:rPr>
              <a:t>Sunrise and Sunset</a:t>
            </a:r>
          </a:p>
        </p:txBody>
      </p:sp>
      <p:sp>
        <p:nvSpPr>
          <p:cNvPr id="5" name="Content Placeholder 4"/>
          <p:cNvSpPr>
            <a:spLocks noGrp="1"/>
          </p:cNvSpPr>
          <p:nvPr>
            <p:ph idx="12"/>
          </p:nvPr>
        </p:nvSpPr>
        <p:spPr>
          <a:xfrm>
            <a:off x="256031" y="770992"/>
            <a:ext cx="5534319" cy="426855"/>
          </a:xfrm>
        </p:spPr>
        <p:txBody>
          <a:bodyPr>
            <a:noAutofit/>
          </a:bodyPr>
          <a:lstStyle/>
          <a:p>
            <a:pPr marL="0" indent="0">
              <a:buNone/>
            </a:pPr>
            <a:endParaRPr lang="en-US" sz="1800" dirty="0">
              <a:solidFill>
                <a:schemeClr val="tx1"/>
              </a:solidFill>
            </a:endParaRPr>
          </a:p>
          <a:p>
            <a:pPr marL="0" indent="0">
              <a:buNone/>
            </a:pPr>
            <a:endParaRPr lang="en-US" sz="1800" dirty="0">
              <a:solidFill>
                <a:schemeClr val="tx1"/>
              </a:solidFill>
            </a:endParaRPr>
          </a:p>
        </p:txBody>
      </p:sp>
      <p:pic>
        <p:nvPicPr>
          <p:cNvPr id="7" name="Picture 3"/>
          <p:cNvPicPr>
            <a:picLocks noChangeAspect="1" noChangeArrowheads="1"/>
          </p:cNvPicPr>
          <p:nvPr/>
        </p:nvPicPr>
        <p:blipFill>
          <a:blip r:embed="rId3" cstate="print"/>
          <a:srcRect/>
          <a:stretch>
            <a:fillRect/>
          </a:stretch>
        </p:blipFill>
        <p:spPr bwMode="auto">
          <a:xfrm>
            <a:off x="8153400" y="1219200"/>
            <a:ext cx="762000" cy="1091407"/>
          </a:xfrm>
          <a:prstGeom prst="rect">
            <a:avLst/>
          </a:prstGeom>
          <a:noFill/>
          <a:ln w="9525">
            <a:noFill/>
            <a:miter lim="800000"/>
            <a:headEnd/>
            <a:tailEnd/>
          </a:ln>
        </p:spPr>
      </p:pic>
      <p:sp>
        <p:nvSpPr>
          <p:cNvPr id="15" name="TextBox 14">
            <a:extLst>
              <a:ext uri="{FF2B5EF4-FFF2-40B4-BE49-F238E27FC236}">
                <a16:creationId xmlns:a16="http://schemas.microsoft.com/office/drawing/2014/main" id="{2E442D9D-60DF-44E1-8BCD-F3AAC9047D76}"/>
              </a:ext>
            </a:extLst>
          </p:cNvPr>
          <p:cNvSpPr txBox="1"/>
          <p:nvPr/>
        </p:nvSpPr>
        <p:spPr>
          <a:xfrm>
            <a:off x="228600" y="837092"/>
            <a:ext cx="786403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To use Sunrise / Sunset we have to be able to calculate the time. </a:t>
            </a:r>
          </a:p>
        </p:txBody>
      </p:sp>
      <p:pic>
        <p:nvPicPr>
          <p:cNvPr id="3" name="Picture 2">
            <a:extLst>
              <a:ext uri="{FF2B5EF4-FFF2-40B4-BE49-F238E27FC236}">
                <a16:creationId xmlns:a16="http://schemas.microsoft.com/office/drawing/2014/main" id="{D10206CD-521E-4D85-AF25-5122583EEAF5}"/>
              </a:ext>
            </a:extLst>
          </p:cNvPr>
          <p:cNvPicPr>
            <a:picLocks noChangeAspect="1"/>
          </p:cNvPicPr>
          <p:nvPr/>
        </p:nvPicPr>
        <p:blipFill>
          <a:blip r:embed="rId4"/>
          <a:stretch>
            <a:fillRect/>
          </a:stretch>
        </p:blipFill>
        <p:spPr>
          <a:xfrm>
            <a:off x="4821776" y="1220865"/>
            <a:ext cx="4286258" cy="3214694"/>
          </a:xfrm>
          <a:prstGeom prst="rect">
            <a:avLst/>
          </a:prstGeom>
        </p:spPr>
      </p:pic>
      <p:sp>
        <p:nvSpPr>
          <p:cNvPr id="17" name="Subtitle 3">
            <a:extLst>
              <a:ext uri="{FF2B5EF4-FFF2-40B4-BE49-F238E27FC236}">
                <a16:creationId xmlns:a16="http://schemas.microsoft.com/office/drawing/2014/main" id="{B987CC26-615F-4097-BAAC-96246E9AEC3A}"/>
              </a:ext>
            </a:extLst>
          </p:cNvPr>
          <p:cNvSpPr txBox="1">
            <a:spLocks/>
          </p:cNvSpPr>
          <p:nvPr/>
        </p:nvSpPr>
        <p:spPr>
          <a:xfrm>
            <a:off x="228600" y="1206424"/>
            <a:ext cx="4804416" cy="45720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Time of Sunrise / Set</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Listed in the Nautical Almanac</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Tabulated for Latitude</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Our DR Position is 40°N 76°W</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Sunset time 40°N = 1904Z</a:t>
            </a:r>
          </a:p>
          <a:p>
            <a:pPr marL="1143000" marR="0" lvl="2"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Interpolate for </a:t>
            </a:r>
          </a:p>
          <a:p>
            <a:pPr marL="1600200" marR="0" lvl="3"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Own latitude</a:t>
            </a:r>
          </a:p>
          <a:p>
            <a:pPr marL="1600200" marR="0" lvl="3"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correct day</a:t>
            </a:r>
          </a:p>
          <a:p>
            <a:pPr marL="1371600" marR="0" lvl="3"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Adjust for your longitude (Arc to Time)</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Long = 76° W = 5Hr 04Min</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West is Best so add to Sunset = 0008Z</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Adjust for Time Zone +5R therefore subtract 5hrs = 1908R</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Same process to predict Twilight/Moonrise/Moonset)</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8" name="Picture 2">
            <a:extLst>
              <a:ext uri="{FF2B5EF4-FFF2-40B4-BE49-F238E27FC236}">
                <a16:creationId xmlns:a16="http://schemas.microsoft.com/office/drawing/2014/main" id="{36FAACD3-EA9E-48AE-8AFB-F8ABD51E4E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3634" y="0"/>
            <a:ext cx="2474335"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Oval 18">
            <a:extLst>
              <a:ext uri="{FF2B5EF4-FFF2-40B4-BE49-F238E27FC236}">
                <a16:creationId xmlns:a16="http://schemas.microsoft.com/office/drawing/2014/main" id="{13BF95B4-4AB4-4201-9EA7-BD703F0BF604}"/>
              </a:ext>
            </a:extLst>
          </p:cNvPr>
          <p:cNvSpPr/>
          <p:nvPr/>
        </p:nvSpPr>
        <p:spPr>
          <a:xfrm>
            <a:off x="6629400" y="1524000"/>
            <a:ext cx="609600" cy="228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0" name="Picture 2" descr="https://lh6.googleusercontent.com/tscm_VvL5_HC9FWpxmlA2YHLIt-KJFcQALsFY0X-tCsCbLK0OT45m1NlCQ-G9hn7fEniNd7Y5bpB_KjNcCAmavzGecVGi544G1-PNz95OJ4BTkLeSQhjPZD7SL1sNTAaXjjDD_U">
            <a:extLst>
              <a:ext uri="{FF2B5EF4-FFF2-40B4-BE49-F238E27FC236}">
                <a16:creationId xmlns:a16="http://schemas.microsoft.com/office/drawing/2014/main" id="{CA3C5256-10D9-46DC-A548-EA5EEB41D8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56" t="3508" r="14687" b="19299"/>
          <a:stretch/>
        </p:blipFill>
        <p:spPr bwMode="auto">
          <a:xfrm>
            <a:off x="5071319" y="2572120"/>
            <a:ext cx="4419625" cy="598872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lh6.googleusercontent.com/tscm_VvL5_HC9FWpxmlA2YHLIt-KJFcQALsFY0X-tCsCbLK0OT45m1NlCQ-G9hn7fEniNd7Y5bpB_KjNcCAmavzGecVGi544G1-PNz95OJ4BTkLeSQhjPZD7SL1sNTAaXjjDD_U">
            <a:extLst>
              <a:ext uri="{FF2B5EF4-FFF2-40B4-BE49-F238E27FC236}">
                <a16:creationId xmlns:a16="http://schemas.microsoft.com/office/drawing/2014/main" id="{1617DD5F-C6A2-40A9-A45C-D2FCD1EB90C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56" t="28354" r="58145" b="64771"/>
          <a:stretch/>
        </p:blipFill>
        <p:spPr bwMode="auto">
          <a:xfrm>
            <a:off x="4954399" y="2743200"/>
            <a:ext cx="3959602" cy="1116922"/>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a:extLst>
              <a:ext uri="{FF2B5EF4-FFF2-40B4-BE49-F238E27FC236}">
                <a16:creationId xmlns:a16="http://schemas.microsoft.com/office/drawing/2014/main" id="{9DB86932-8A48-431D-A862-0A2BD7E0D686}"/>
              </a:ext>
            </a:extLst>
          </p:cNvPr>
          <p:cNvSpPr/>
          <p:nvPr/>
        </p:nvSpPr>
        <p:spPr>
          <a:xfrm>
            <a:off x="6781800" y="3109866"/>
            <a:ext cx="609600" cy="228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0919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xEl>
                                              <p:pRg st="11" end="1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
                                            <p:txEl>
                                              <p:pRg st="12" end="1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bldLvl="2"/>
      <p:bldP spid="19" grpId="0" animBg="1"/>
      <p:bldP spid="2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66675" y="228600"/>
            <a:ext cx="8991600" cy="609600"/>
          </a:xfrm>
        </p:spPr>
        <p:txBody>
          <a:bodyPr/>
          <a:lstStyle/>
          <a:p>
            <a:pPr algn="ctr"/>
            <a:r>
              <a:rPr lang="en-US" b="1" dirty="0">
                <a:solidFill>
                  <a:schemeClr val="tx1"/>
                </a:solidFill>
              </a:rPr>
              <a:t>Bearing of Sunrise and Sunset</a:t>
            </a:r>
          </a:p>
        </p:txBody>
      </p:sp>
      <p:sp>
        <p:nvSpPr>
          <p:cNvPr id="5" name="Content Placeholder 4"/>
          <p:cNvSpPr>
            <a:spLocks noGrp="1"/>
          </p:cNvSpPr>
          <p:nvPr>
            <p:ph idx="12"/>
          </p:nvPr>
        </p:nvSpPr>
        <p:spPr>
          <a:xfrm>
            <a:off x="256031" y="770992"/>
            <a:ext cx="5534319" cy="426855"/>
          </a:xfrm>
        </p:spPr>
        <p:txBody>
          <a:bodyPr>
            <a:noAutofit/>
          </a:bodyPr>
          <a:lstStyle/>
          <a:p>
            <a:pPr marL="0" indent="0">
              <a:buNone/>
            </a:pPr>
            <a:endParaRPr lang="en-US" sz="1800" dirty="0">
              <a:solidFill>
                <a:schemeClr val="tx1"/>
              </a:solidFill>
            </a:endParaRPr>
          </a:p>
          <a:p>
            <a:pPr marL="0" indent="0">
              <a:buNone/>
            </a:pPr>
            <a:endParaRPr lang="en-US" sz="1800" dirty="0">
              <a:solidFill>
                <a:schemeClr val="tx1"/>
              </a:solidFill>
            </a:endParaRPr>
          </a:p>
        </p:txBody>
      </p:sp>
      <p:sp>
        <p:nvSpPr>
          <p:cNvPr id="15" name="TextBox 14">
            <a:extLst>
              <a:ext uri="{FF2B5EF4-FFF2-40B4-BE49-F238E27FC236}">
                <a16:creationId xmlns:a16="http://schemas.microsoft.com/office/drawing/2014/main" id="{2E442D9D-60DF-44E1-8BCD-F3AAC9047D76}"/>
              </a:ext>
            </a:extLst>
          </p:cNvPr>
          <p:cNvSpPr txBox="1"/>
          <p:nvPr/>
        </p:nvSpPr>
        <p:spPr>
          <a:xfrm>
            <a:off x="289367" y="837092"/>
            <a:ext cx="786403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Once we have calculated the Time of SR / SS, we can calculate the bearing. </a:t>
            </a:r>
          </a:p>
        </p:txBody>
      </p:sp>
      <p:sp>
        <p:nvSpPr>
          <p:cNvPr id="59" name="TextBox 58">
            <a:extLst>
              <a:ext uri="{FF2B5EF4-FFF2-40B4-BE49-F238E27FC236}">
                <a16:creationId xmlns:a16="http://schemas.microsoft.com/office/drawing/2014/main" id="{AD09E318-15F8-4E54-B24B-D8DA39A9C50D}"/>
              </a:ext>
            </a:extLst>
          </p:cNvPr>
          <p:cNvSpPr txBox="1"/>
          <p:nvPr/>
        </p:nvSpPr>
        <p:spPr>
          <a:xfrm>
            <a:off x="280223" y="1143000"/>
            <a:ext cx="7864033"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So why is this important? Especially when we don’t have GPS available, navigation and our weapon and sensor systems are reliant on accurate Gyro Compass inputs.</a:t>
            </a:r>
          </a:p>
        </p:txBody>
      </p:sp>
      <p:sp>
        <p:nvSpPr>
          <p:cNvPr id="60" name="TextBox 59">
            <a:extLst>
              <a:ext uri="{FF2B5EF4-FFF2-40B4-BE49-F238E27FC236}">
                <a16:creationId xmlns:a16="http://schemas.microsoft.com/office/drawing/2014/main" id="{74DF1C44-82AE-4D63-B7D7-14F11CBA16AC}"/>
              </a:ext>
            </a:extLst>
          </p:cNvPr>
          <p:cNvSpPr txBox="1"/>
          <p:nvPr/>
        </p:nvSpPr>
        <p:spPr>
          <a:xfrm>
            <a:off x="280222" y="1966382"/>
            <a:ext cx="78640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 aviation terms, 1° of heading error at 60nm will result in 1nm of error at destination. </a:t>
            </a:r>
          </a:p>
        </p:txBody>
      </p:sp>
      <p:cxnSp>
        <p:nvCxnSpPr>
          <p:cNvPr id="6" name="Straight Connector 5">
            <a:extLst>
              <a:ext uri="{FF2B5EF4-FFF2-40B4-BE49-F238E27FC236}">
                <a16:creationId xmlns:a16="http://schemas.microsoft.com/office/drawing/2014/main" id="{E8D38DE5-C390-4000-88F0-68490F4FAC6C}"/>
              </a:ext>
            </a:extLst>
          </p:cNvPr>
          <p:cNvCxnSpPr/>
          <p:nvPr/>
        </p:nvCxnSpPr>
        <p:spPr>
          <a:xfrm>
            <a:off x="4038600" y="2569485"/>
            <a:ext cx="4114800"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E639927-E5BE-4A71-B235-F906155EA988}"/>
              </a:ext>
            </a:extLst>
          </p:cNvPr>
          <p:cNvCxnSpPr>
            <a:cxnSpLocks/>
          </p:cNvCxnSpPr>
          <p:nvPr/>
        </p:nvCxnSpPr>
        <p:spPr>
          <a:xfrm>
            <a:off x="4038600" y="2569485"/>
            <a:ext cx="4114800" cy="337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752592B-7AEF-4054-8D0E-271FC9DC7BCD}"/>
              </a:ext>
            </a:extLst>
          </p:cNvPr>
          <p:cNvSpPr txBox="1"/>
          <p:nvPr/>
        </p:nvSpPr>
        <p:spPr>
          <a:xfrm>
            <a:off x="2840934" y="2829762"/>
            <a:ext cx="358228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 Heading Error will result in a 1nm track error at 60nm</a:t>
            </a:r>
          </a:p>
        </p:txBody>
      </p:sp>
      <p:cxnSp>
        <p:nvCxnSpPr>
          <p:cNvPr id="20" name="Straight Arrow Connector 19">
            <a:extLst>
              <a:ext uri="{FF2B5EF4-FFF2-40B4-BE49-F238E27FC236}">
                <a16:creationId xmlns:a16="http://schemas.microsoft.com/office/drawing/2014/main" id="{B81D184C-F0F4-41ED-9ACE-99B3253CBA49}"/>
              </a:ext>
            </a:extLst>
          </p:cNvPr>
          <p:cNvCxnSpPr/>
          <p:nvPr/>
        </p:nvCxnSpPr>
        <p:spPr>
          <a:xfrm>
            <a:off x="8153400" y="2569485"/>
            <a:ext cx="0" cy="3373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10DF676-D7FE-482E-8EA9-571FF6F9ADB2}"/>
              </a:ext>
            </a:extLst>
          </p:cNvPr>
          <p:cNvSpPr txBox="1"/>
          <p:nvPr/>
        </p:nvSpPr>
        <p:spPr>
          <a:xfrm>
            <a:off x="8311896" y="2401138"/>
            <a:ext cx="685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1nm</a:t>
            </a:r>
          </a:p>
        </p:txBody>
      </p:sp>
      <p:pic>
        <p:nvPicPr>
          <p:cNvPr id="2050" name="Picture 2" descr="The aviation industry is starting to grapple with cybersecurity.">
            <a:extLst>
              <a:ext uri="{FF2B5EF4-FFF2-40B4-BE49-F238E27FC236}">
                <a16:creationId xmlns:a16="http://schemas.microsoft.com/office/drawing/2014/main" id="{D47A7647-F08E-40BF-A457-DD771FB0B8E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303" b="12100"/>
          <a:stretch/>
        </p:blipFill>
        <p:spPr bwMode="auto">
          <a:xfrm>
            <a:off x="3505201" y="2406991"/>
            <a:ext cx="838199" cy="35644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0B7B1E58-1D23-47DA-9E56-A4B08F37DE9B}"/>
              </a:ext>
            </a:extLst>
          </p:cNvPr>
          <p:cNvSpPr txBox="1"/>
          <p:nvPr/>
        </p:nvSpPr>
        <p:spPr>
          <a:xfrm>
            <a:off x="256031" y="3537954"/>
            <a:ext cx="78640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For Ships, using a navigation mark as a head bearing, 1° of error at 1nm is 35yds or 100ft. This can be used in navigation terms to assess track visually.  </a:t>
            </a:r>
          </a:p>
        </p:txBody>
      </p:sp>
      <p:pic>
        <p:nvPicPr>
          <p:cNvPr id="21" name="Picture 20">
            <a:extLst>
              <a:ext uri="{FF2B5EF4-FFF2-40B4-BE49-F238E27FC236}">
                <a16:creationId xmlns:a16="http://schemas.microsoft.com/office/drawing/2014/main" id="{C84F973D-D078-4A9D-AE87-948CFEC34B47}"/>
              </a:ext>
            </a:extLst>
          </p:cNvPr>
          <p:cNvPicPr>
            <a:picLocks noChangeAspect="1"/>
          </p:cNvPicPr>
          <p:nvPr/>
        </p:nvPicPr>
        <p:blipFill>
          <a:blip r:embed="rId4"/>
          <a:stretch>
            <a:fillRect/>
          </a:stretch>
        </p:blipFill>
        <p:spPr>
          <a:xfrm>
            <a:off x="4341725" y="0"/>
            <a:ext cx="4860890" cy="6858000"/>
          </a:xfrm>
          <a:prstGeom prst="rect">
            <a:avLst/>
          </a:prstGeom>
        </p:spPr>
      </p:pic>
      <p:cxnSp>
        <p:nvCxnSpPr>
          <p:cNvPr id="23" name="Straight Connector 22">
            <a:extLst>
              <a:ext uri="{FF2B5EF4-FFF2-40B4-BE49-F238E27FC236}">
                <a16:creationId xmlns:a16="http://schemas.microsoft.com/office/drawing/2014/main" id="{57C5D66E-0F9A-468E-A1DF-7423DF382E31}"/>
              </a:ext>
            </a:extLst>
          </p:cNvPr>
          <p:cNvCxnSpPr/>
          <p:nvPr/>
        </p:nvCxnSpPr>
        <p:spPr>
          <a:xfrm flipV="1">
            <a:off x="5029200" y="3813048"/>
            <a:ext cx="1353312" cy="22917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AECFF0A-D274-4167-864A-3B6A1717B9A3}"/>
              </a:ext>
            </a:extLst>
          </p:cNvPr>
          <p:cNvSpPr txBox="1"/>
          <p:nvPr/>
        </p:nvSpPr>
        <p:spPr>
          <a:xfrm>
            <a:off x="280221" y="4263262"/>
            <a:ext cx="391077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Our charted Head Bearing should be 032°. If it bears 033° we are left of track. 031° and we are right of track. </a:t>
            </a:r>
          </a:p>
        </p:txBody>
      </p:sp>
      <p:sp>
        <p:nvSpPr>
          <p:cNvPr id="32" name="TextBox 31">
            <a:extLst>
              <a:ext uri="{FF2B5EF4-FFF2-40B4-BE49-F238E27FC236}">
                <a16:creationId xmlns:a16="http://schemas.microsoft.com/office/drawing/2014/main" id="{6ADC65BE-21FE-4A8B-B1A0-0434C775F80F}"/>
              </a:ext>
            </a:extLst>
          </p:cNvPr>
          <p:cNvSpPr txBox="1"/>
          <p:nvPr/>
        </p:nvSpPr>
        <p:spPr>
          <a:xfrm>
            <a:off x="292413" y="5253976"/>
            <a:ext cx="391077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 = 35yds at 1nm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24" name="Rectangle 23">
            <a:extLst>
              <a:ext uri="{FF2B5EF4-FFF2-40B4-BE49-F238E27FC236}">
                <a16:creationId xmlns:a16="http://schemas.microsoft.com/office/drawing/2014/main" id="{274F8CFA-77CC-4B4E-B143-05F92BAFA9CD}"/>
              </a:ext>
            </a:extLst>
          </p:cNvPr>
          <p:cNvSpPr/>
          <p:nvPr/>
        </p:nvSpPr>
        <p:spPr>
          <a:xfrm rot="18117174">
            <a:off x="4700566" y="5680484"/>
            <a:ext cx="381000" cy="84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Isosceles Triangle 25">
            <a:extLst>
              <a:ext uri="{FF2B5EF4-FFF2-40B4-BE49-F238E27FC236}">
                <a16:creationId xmlns:a16="http://schemas.microsoft.com/office/drawing/2014/main" id="{4EB873F3-00B6-4CB5-9404-F888B2808177}"/>
              </a:ext>
            </a:extLst>
          </p:cNvPr>
          <p:cNvSpPr/>
          <p:nvPr/>
        </p:nvSpPr>
        <p:spPr>
          <a:xfrm rot="2019313">
            <a:off x="5005190" y="5390147"/>
            <a:ext cx="84476" cy="1803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9" name="Straight Connector 28">
            <a:extLst>
              <a:ext uri="{FF2B5EF4-FFF2-40B4-BE49-F238E27FC236}">
                <a16:creationId xmlns:a16="http://schemas.microsoft.com/office/drawing/2014/main" id="{06320DDC-BFE6-4965-B5AA-45625A63B7BE}"/>
              </a:ext>
            </a:extLst>
          </p:cNvPr>
          <p:cNvCxnSpPr>
            <a:cxnSpLocks/>
          </p:cNvCxnSpPr>
          <p:nvPr/>
        </p:nvCxnSpPr>
        <p:spPr>
          <a:xfrm flipV="1">
            <a:off x="5111739" y="1334682"/>
            <a:ext cx="2781753" cy="403745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62B13A6-1DF5-4CAF-ABD3-531B99B7796E}"/>
              </a:ext>
            </a:extLst>
          </p:cNvPr>
          <p:cNvSpPr txBox="1"/>
          <p:nvPr/>
        </p:nvSpPr>
        <p:spPr>
          <a:xfrm>
            <a:off x="4383617" y="2394279"/>
            <a:ext cx="1908579" cy="1200329"/>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Bears 033° @ 2nm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2 x 35 = 70yds per degree</a:t>
            </a:r>
          </a:p>
        </p:txBody>
      </p:sp>
    </p:spTree>
    <p:extLst>
      <p:ext uri="{BB962C8B-B14F-4D97-AF65-F5344CB8AC3E}">
        <p14:creationId xmlns:p14="http://schemas.microsoft.com/office/powerpoint/2010/main" val="221633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3.33333E-6 -1.85185E-6 L 0.5375 0.05209 " pathEditMode="relative" rAng="0" ptsTypes="AA">
                                      <p:cBhvr>
                                        <p:cTn id="24" dur="2000" fill="hold"/>
                                        <p:tgtEl>
                                          <p:spTgt spid="2050"/>
                                        </p:tgtEl>
                                        <p:attrNameLst>
                                          <p:attrName>ppt_x</p:attrName>
                                          <p:attrName>ppt_y</p:attrName>
                                        </p:attrNameLst>
                                      </p:cBhvr>
                                      <p:rCtr x="26875" y="2593"/>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16" grpId="0"/>
      <p:bldP spid="25" grpId="0"/>
      <p:bldP spid="27" grpId="0"/>
      <p:bldP spid="31" grpId="0"/>
      <p:bldP spid="32" grpId="0"/>
      <p:bldP spid="24" grpId="0" animBg="1"/>
      <p:bldP spid="26" grpId="0" animBg="1"/>
      <p:bldP spid="3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2"/>
          </p:nvPr>
        </p:nvSpPr>
        <p:spPr>
          <a:xfrm>
            <a:off x="256031" y="770992"/>
            <a:ext cx="5534319" cy="426855"/>
          </a:xfrm>
        </p:spPr>
        <p:txBody>
          <a:bodyPr>
            <a:noAutofit/>
          </a:bodyPr>
          <a:lstStyle/>
          <a:p>
            <a:pPr marL="0" indent="0">
              <a:buNone/>
            </a:pPr>
            <a:endParaRPr lang="en-US" sz="1800" dirty="0">
              <a:solidFill>
                <a:schemeClr val="tx1"/>
              </a:solidFill>
            </a:endParaRPr>
          </a:p>
          <a:p>
            <a:pPr marL="0" indent="0">
              <a:buNone/>
            </a:pPr>
            <a:endParaRPr lang="en-US" sz="1800" dirty="0">
              <a:solidFill>
                <a:schemeClr val="tx1"/>
              </a:solidFill>
            </a:endParaRPr>
          </a:p>
        </p:txBody>
      </p:sp>
      <p:pic>
        <p:nvPicPr>
          <p:cNvPr id="7" name="Picture 3"/>
          <p:cNvPicPr>
            <a:picLocks noChangeAspect="1" noChangeArrowheads="1"/>
          </p:cNvPicPr>
          <p:nvPr/>
        </p:nvPicPr>
        <p:blipFill>
          <a:blip r:embed="rId3" cstate="print"/>
          <a:srcRect/>
          <a:stretch>
            <a:fillRect/>
          </a:stretch>
        </p:blipFill>
        <p:spPr bwMode="auto">
          <a:xfrm>
            <a:off x="8153400" y="1219200"/>
            <a:ext cx="762000" cy="1091407"/>
          </a:xfrm>
          <a:prstGeom prst="rect">
            <a:avLst/>
          </a:prstGeom>
          <a:noFill/>
          <a:ln w="9525">
            <a:noFill/>
            <a:miter lim="800000"/>
            <a:headEnd/>
            <a:tailEnd/>
          </a:ln>
        </p:spPr>
      </p:pic>
      <p:pic>
        <p:nvPicPr>
          <p:cNvPr id="8" name="Picture 2" descr="https://lh3.googleusercontent.com/-L0EKLqr-FKs/AAAAAAAAAAI/AAAAAAAADe8/qL_cXwWRmbQ/s120-c/photo.jpg"/>
          <p:cNvPicPr>
            <a:picLocks noChangeAspect="1" noChangeArrowheads="1"/>
          </p:cNvPicPr>
          <p:nvPr/>
        </p:nvPicPr>
        <p:blipFill>
          <a:blip r:embed="rId4" cstate="print"/>
          <a:srcRect/>
          <a:stretch>
            <a:fillRect/>
          </a:stretch>
        </p:blipFill>
        <p:spPr bwMode="auto">
          <a:xfrm>
            <a:off x="8077200" y="152400"/>
            <a:ext cx="914399" cy="914400"/>
          </a:xfrm>
          <a:prstGeom prst="rect">
            <a:avLst/>
          </a:prstGeom>
          <a:noFill/>
        </p:spPr>
      </p:pic>
      <p:sp>
        <p:nvSpPr>
          <p:cNvPr id="18" name="Subtitle 3">
            <a:extLst>
              <a:ext uri="{FF2B5EF4-FFF2-40B4-BE49-F238E27FC236}">
                <a16:creationId xmlns:a16="http://schemas.microsoft.com/office/drawing/2014/main" id="{74B3BA0D-473A-45A3-80D1-89777161210B}"/>
              </a:ext>
            </a:extLst>
          </p:cNvPr>
          <p:cNvSpPr txBox="1">
            <a:spLocks/>
          </p:cNvSpPr>
          <p:nvPr/>
        </p:nvSpPr>
        <p:spPr>
          <a:xfrm>
            <a:off x="66675" y="228600"/>
            <a:ext cx="8991600" cy="6096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3200" kern="1200">
                <a:solidFill>
                  <a:schemeClr val="accent6"/>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3200" i="0" u="none" strike="noStrike" kern="1200" cap="none" spc="0" normalizeH="0" baseline="0" noProof="0" dirty="0">
                <a:ln>
                  <a:noFill/>
                </a:ln>
                <a:solidFill>
                  <a:prstClr val="black"/>
                </a:solidFill>
                <a:effectLst/>
                <a:uLnTx/>
                <a:uFillTx/>
                <a:latin typeface="Calibri"/>
                <a:ea typeface="+mn-ea"/>
                <a:cs typeface="+mn-cs"/>
              </a:rPr>
              <a:t>Bearing of Sunrise and Sunset</a:t>
            </a:r>
          </a:p>
        </p:txBody>
      </p:sp>
      <p:sp>
        <p:nvSpPr>
          <p:cNvPr id="19" name="Rectangle 18">
            <a:extLst>
              <a:ext uri="{FF2B5EF4-FFF2-40B4-BE49-F238E27FC236}">
                <a16:creationId xmlns:a16="http://schemas.microsoft.com/office/drawing/2014/main" id="{6C4BFDCB-C05B-4347-BD52-F053C94CD6B2}"/>
              </a:ext>
            </a:extLst>
          </p:cNvPr>
          <p:cNvSpPr/>
          <p:nvPr/>
        </p:nvSpPr>
        <p:spPr>
          <a:xfrm>
            <a:off x="0" y="591151"/>
            <a:ext cx="9134473" cy="6266849"/>
          </a:xfrm>
          <a:prstGeom prst="rect">
            <a:avLst/>
          </a:prstGeom>
          <a:solidFill>
            <a:schemeClr val="accent1">
              <a:alpha val="32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Subtitle 3">
            <a:extLst>
              <a:ext uri="{FF2B5EF4-FFF2-40B4-BE49-F238E27FC236}">
                <a16:creationId xmlns:a16="http://schemas.microsoft.com/office/drawing/2014/main" id="{4232C303-1C5F-4FE5-9125-4D40C1F6DE77}"/>
              </a:ext>
            </a:extLst>
          </p:cNvPr>
          <p:cNvSpPr txBox="1">
            <a:spLocks/>
          </p:cNvSpPr>
          <p:nvPr/>
        </p:nvSpPr>
        <p:spPr>
          <a:xfrm>
            <a:off x="152399" y="228600"/>
            <a:ext cx="8905875" cy="6096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3200" kern="1200">
                <a:solidFill>
                  <a:schemeClr val="accent6"/>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a:ea typeface="+mn-ea"/>
              <a:cs typeface="+mn-cs"/>
            </a:endParaRPr>
          </a:p>
        </p:txBody>
      </p:sp>
      <p:sp>
        <p:nvSpPr>
          <p:cNvPr id="21" name="Subtitle 3">
            <a:extLst>
              <a:ext uri="{FF2B5EF4-FFF2-40B4-BE49-F238E27FC236}">
                <a16:creationId xmlns:a16="http://schemas.microsoft.com/office/drawing/2014/main" id="{BC589BE7-57D2-4828-AA32-7C2AD0C378C2}"/>
              </a:ext>
            </a:extLst>
          </p:cNvPr>
          <p:cNvSpPr txBox="1">
            <a:spLocks/>
          </p:cNvSpPr>
          <p:nvPr/>
        </p:nvSpPr>
        <p:spPr>
          <a:xfrm>
            <a:off x="49084" y="793923"/>
            <a:ext cx="6077876" cy="39243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 more worrying example:</a:t>
            </a:r>
          </a:p>
          <a:p>
            <a:pPr marL="742950" marR="0" lvl="1"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Our weapon systems find direction from the Ship’s gyro when no GPS input is available.</a:t>
            </a:r>
          </a:p>
          <a:p>
            <a:pPr marL="742950" marR="0" lvl="1"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An Gyro error will impact weapon direction and targeting.</a:t>
            </a:r>
          </a:p>
          <a:p>
            <a:pPr marL="742950" marR="0" lvl="1"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Loss of gyro means we can’t use our weapons in many cases.</a:t>
            </a:r>
          </a:p>
          <a:p>
            <a:pPr marL="514350"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514350"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457200"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4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2" name="Picture 21">
            <a:extLst>
              <a:ext uri="{FF2B5EF4-FFF2-40B4-BE49-F238E27FC236}">
                <a16:creationId xmlns:a16="http://schemas.microsoft.com/office/drawing/2014/main" id="{C3C72A3C-A64B-4C7B-B659-B8F71F5BE28D}"/>
              </a:ext>
            </a:extLst>
          </p:cNvPr>
          <p:cNvPicPr>
            <a:picLocks noChangeAspect="1"/>
          </p:cNvPicPr>
          <p:nvPr/>
        </p:nvPicPr>
        <p:blipFill>
          <a:blip r:embed="rId5"/>
          <a:stretch>
            <a:fillRect/>
          </a:stretch>
        </p:blipFill>
        <p:spPr>
          <a:xfrm>
            <a:off x="101479" y="2583522"/>
            <a:ext cx="1704303" cy="1260270"/>
          </a:xfrm>
          <a:prstGeom prst="rect">
            <a:avLst/>
          </a:prstGeom>
        </p:spPr>
      </p:pic>
      <p:pic>
        <p:nvPicPr>
          <p:cNvPr id="23" name="Picture 22">
            <a:extLst>
              <a:ext uri="{FF2B5EF4-FFF2-40B4-BE49-F238E27FC236}">
                <a16:creationId xmlns:a16="http://schemas.microsoft.com/office/drawing/2014/main" id="{939B80D1-9416-4E4C-9B08-75314F445E5D}"/>
              </a:ext>
            </a:extLst>
          </p:cNvPr>
          <p:cNvPicPr>
            <a:picLocks noChangeAspect="1"/>
          </p:cNvPicPr>
          <p:nvPr/>
        </p:nvPicPr>
        <p:blipFill>
          <a:blip r:embed="rId6"/>
          <a:stretch>
            <a:fillRect/>
          </a:stretch>
        </p:blipFill>
        <p:spPr>
          <a:xfrm rot="16200000">
            <a:off x="3021263" y="1824172"/>
            <a:ext cx="9016765" cy="3209655"/>
          </a:xfrm>
          <a:prstGeom prst="rect">
            <a:avLst/>
          </a:prstGeom>
        </p:spPr>
      </p:pic>
      <p:sp>
        <p:nvSpPr>
          <p:cNvPr id="24" name="Oval 23">
            <a:extLst>
              <a:ext uri="{FF2B5EF4-FFF2-40B4-BE49-F238E27FC236}">
                <a16:creationId xmlns:a16="http://schemas.microsoft.com/office/drawing/2014/main" id="{65612902-BEC0-43B9-92FC-085154CCF381}"/>
              </a:ext>
            </a:extLst>
          </p:cNvPr>
          <p:cNvSpPr/>
          <p:nvPr/>
        </p:nvSpPr>
        <p:spPr>
          <a:xfrm>
            <a:off x="7265002" y="5392898"/>
            <a:ext cx="1681759"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Enemy Position</a:t>
            </a:r>
          </a:p>
        </p:txBody>
      </p:sp>
      <p:sp>
        <p:nvSpPr>
          <p:cNvPr id="25" name="Oval 24">
            <a:extLst>
              <a:ext uri="{FF2B5EF4-FFF2-40B4-BE49-F238E27FC236}">
                <a16:creationId xmlns:a16="http://schemas.microsoft.com/office/drawing/2014/main" id="{E51AEE79-4553-49FA-B462-81557671C9C3}"/>
              </a:ext>
            </a:extLst>
          </p:cNvPr>
          <p:cNvSpPr/>
          <p:nvPr/>
        </p:nvSpPr>
        <p:spPr>
          <a:xfrm>
            <a:off x="6193636" y="836268"/>
            <a:ext cx="2864638" cy="104775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a:ea typeface="+mn-ea"/>
                <a:cs typeface="+mn-cs"/>
              </a:rPr>
              <a:t>SF Advanced Forces – “Call for Fire”</a:t>
            </a:r>
          </a:p>
        </p:txBody>
      </p:sp>
      <p:cxnSp>
        <p:nvCxnSpPr>
          <p:cNvPr id="26" name="Straight Connector 25">
            <a:extLst>
              <a:ext uri="{FF2B5EF4-FFF2-40B4-BE49-F238E27FC236}">
                <a16:creationId xmlns:a16="http://schemas.microsoft.com/office/drawing/2014/main" id="{E9E8E8CC-E0D8-4148-A213-276C5E5ADF8E}"/>
              </a:ext>
            </a:extLst>
          </p:cNvPr>
          <p:cNvCxnSpPr/>
          <p:nvPr/>
        </p:nvCxnSpPr>
        <p:spPr>
          <a:xfrm flipV="1">
            <a:off x="6934200" y="3595686"/>
            <a:ext cx="2133600" cy="304801"/>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84312EE-0541-4051-BC94-AD14B084DBAB}"/>
              </a:ext>
            </a:extLst>
          </p:cNvPr>
          <p:cNvCxnSpPr>
            <a:cxnSpLocks/>
          </p:cNvCxnSpPr>
          <p:nvPr/>
        </p:nvCxnSpPr>
        <p:spPr>
          <a:xfrm>
            <a:off x="7848600" y="3228975"/>
            <a:ext cx="0" cy="7376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077FB27-9B21-45AC-855D-DF722E09ED9D}"/>
              </a:ext>
            </a:extLst>
          </p:cNvPr>
          <p:cNvCxnSpPr>
            <a:cxnSpLocks/>
          </p:cNvCxnSpPr>
          <p:nvPr/>
        </p:nvCxnSpPr>
        <p:spPr>
          <a:xfrm>
            <a:off x="1831061" y="3173584"/>
            <a:ext cx="4645939" cy="55391"/>
          </a:xfrm>
          <a:prstGeom prst="straightConnector1">
            <a:avLst/>
          </a:prstGeom>
          <a:ln w="5715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B82B27D-054B-4E5D-B707-DD21DD4E2AFA}"/>
              </a:ext>
            </a:extLst>
          </p:cNvPr>
          <p:cNvCxnSpPr>
            <a:cxnSpLocks/>
          </p:cNvCxnSpPr>
          <p:nvPr/>
        </p:nvCxnSpPr>
        <p:spPr>
          <a:xfrm>
            <a:off x="1831061" y="3213657"/>
            <a:ext cx="5144194" cy="103228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60CDF0D-FC20-49B1-945B-5BFA6161F5DF}"/>
              </a:ext>
            </a:extLst>
          </p:cNvPr>
          <p:cNvPicPr>
            <a:picLocks noChangeAspect="1"/>
          </p:cNvPicPr>
          <p:nvPr/>
        </p:nvPicPr>
        <p:blipFill>
          <a:blip r:embed="rId7"/>
          <a:stretch>
            <a:fillRect/>
          </a:stretch>
        </p:blipFill>
        <p:spPr>
          <a:xfrm>
            <a:off x="6786562" y="2024176"/>
            <a:ext cx="2124074" cy="1189481"/>
          </a:xfrm>
          <a:prstGeom prst="rect">
            <a:avLst/>
          </a:prstGeom>
        </p:spPr>
      </p:pic>
      <p:pic>
        <p:nvPicPr>
          <p:cNvPr id="31" name="Picture 2" descr="Trump US pullout in Syria gives 'beaten' Isis fighters huge boost | World |  The Times">
            <a:extLst>
              <a:ext uri="{FF2B5EF4-FFF2-40B4-BE49-F238E27FC236}">
                <a16:creationId xmlns:a16="http://schemas.microsoft.com/office/drawing/2014/main" id="{C0EB75E6-8777-4520-A440-4060E2CF466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83661" y="3966615"/>
            <a:ext cx="1961205" cy="130576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95867B24-4DE4-4DA0-B944-37F4E5088C41}"/>
              </a:ext>
            </a:extLst>
          </p:cNvPr>
          <p:cNvSpPr txBox="1"/>
          <p:nvPr/>
        </p:nvSpPr>
        <p:spPr>
          <a:xfrm>
            <a:off x="326253" y="4224592"/>
            <a:ext cx="5996397" cy="120032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DDG is providing Naval Fires support 6 miles off the coast.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‘Call For Fire – Danger Close’ received against Enemy Position at 10nm from the Ship.</a:t>
            </a:r>
          </a:p>
        </p:txBody>
      </p:sp>
      <p:sp>
        <p:nvSpPr>
          <p:cNvPr id="33" name="TextBox 32">
            <a:extLst>
              <a:ext uri="{FF2B5EF4-FFF2-40B4-BE49-F238E27FC236}">
                <a16:creationId xmlns:a16="http://schemas.microsoft.com/office/drawing/2014/main" id="{4E23285C-3C8B-49DD-AC99-CA14D28DEA0E}"/>
              </a:ext>
            </a:extLst>
          </p:cNvPr>
          <p:cNvSpPr txBox="1"/>
          <p:nvPr/>
        </p:nvSpPr>
        <p:spPr>
          <a:xfrm>
            <a:off x="316726" y="5325070"/>
            <a:ext cx="599639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Ship has an unknown 2° East gyro error.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2° at 10nm = 700yds or 2000ft error placing friendly troops at risk! </a:t>
            </a:r>
          </a:p>
        </p:txBody>
      </p:sp>
    </p:spTree>
    <p:extLst>
      <p:ext uri="{BB962C8B-B14F-4D97-AF65-F5344CB8AC3E}">
        <p14:creationId xmlns:p14="http://schemas.microsoft.com/office/powerpoint/2010/main" val="82093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bldLvl="3"/>
      <p:bldP spid="24" grpId="0" animBg="1"/>
      <p:bldP spid="25" grpId="0" animBg="1"/>
      <p:bldP spid="32" grpId="0"/>
      <p:bldP spid="3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3" cstate="print"/>
          <a:srcRect/>
          <a:stretch>
            <a:fillRect/>
          </a:stretch>
        </p:blipFill>
        <p:spPr bwMode="auto">
          <a:xfrm>
            <a:off x="8153400" y="1219200"/>
            <a:ext cx="762000" cy="1091407"/>
          </a:xfrm>
          <a:prstGeom prst="rect">
            <a:avLst/>
          </a:prstGeom>
          <a:noFill/>
          <a:ln w="9525">
            <a:noFill/>
            <a:miter lim="800000"/>
            <a:headEnd/>
            <a:tailEnd/>
          </a:ln>
        </p:spPr>
      </p:pic>
      <p:pic>
        <p:nvPicPr>
          <p:cNvPr id="18" name="Picture 2">
            <a:extLst>
              <a:ext uri="{FF2B5EF4-FFF2-40B4-BE49-F238E27FC236}">
                <a16:creationId xmlns:a16="http://schemas.microsoft.com/office/drawing/2014/main" id="{6F7DF588-8E2E-4C40-8A94-2411F6EE24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8139" y="723365"/>
            <a:ext cx="2149186"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Subtitle 3">
            <a:extLst>
              <a:ext uri="{FF2B5EF4-FFF2-40B4-BE49-F238E27FC236}">
                <a16:creationId xmlns:a16="http://schemas.microsoft.com/office/drawing/2014/main" id="{5B7A5B1B-0943-40DB-85AE-CF1BEB91C26B}"/>
              </a:ext>
            </a:extLst>
          </p:cNvPr>
          <p:cNvSpPr txBox="1">
            <a:spLocks/>
          </p:cNvSpPr>
          <p:nvPr/>
        </p:nvSpPr>
        <p:spPr>
          <a:xfrm>
            <a:off x="66675" y="228600"/>
            <a:ext cx="8991600" cy="6096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3200" kern="1200">
                <a:solidFill>
                  <a:schemeClr val="accent6"/>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3200" i="0" u="none" strike="noStrike" kern="1200" cap="none" spc="0" normalizeH="0" baseline="0" noProof="0" dirty="0">
                <a:ln>
                  <a:noFill/>
                </a:ln>
                <a:solidFill>
                  <a:prstClr val="black"/>
                </a:solidFill>
                <a:effectLst/>
                <a:uLnTx/>
                <a:uFillTx/>
                <a:latin typeface="Calibri"/>
                <a:ea typeface="+mn-ea"/>
                <a:cs typeface="+mn-cs"/>
              </a:rPr>
              <a:t>Bearing of Sunrise and Sunset</a:t>
            </a:r>
          </a:p>
        </p:txBody>
      </p:sp>
      <p:sp>
        <p:nvSpPr>
          <p:cNvPr id="14" name="Subtitle 3">
            <a:extLst>
              <a:ext uri="{FF2B5EF4-FFF2-40B4-BE49-F238E27FC236}">
                <a16:creationId xmlns:a16="http://schemas.microsoft.com/office/drawing/2014/main" id="{A499C3D1-60BB-48BB-B1EF-BA92E5A4DD96}"/>
              </a:ext>
            </a:extLst>
          </p:cNvPr>
          <p:cNvSpPr txBox="1">
            <a:spLocks/>
          </p:cNvSpPr>
          <p:nvPr/>
        </p:nvSpPr>
        <p:spPr>
          <a:xfrm>
            <a:off x="104776" y="1066800"/>
            <a:ext cx="7134224" cy="510539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Bearing of Sunrise / Set</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Sun’s Declination listed in the Nautical Almanac</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Used to predict bearing of sun at SR/SS</a:t>
            </a:r>
          </a:p>
          <a:p>
            <a:pPr marL="1143000" marR="0" lvl="2"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Determine declination of Sun in GMT (UT)</a:t>
            </a:r>
          </a:p>
          <a:p>
            <a:pPr marL="1143000" marR="0" lvl="2"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Combine Declination and Latitude to ‘True Amplitude’</a:t>
            </a:r>
          </a:p>
          <a:p>
            <a:pPr marL="1371600" marR="0" lvl="3"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Angular distance from 090 or 270</a:t>
            </a:r>
          </a:p>
          <a:p>
            <a:pPr marL="1371600" marR="0" lvl="3"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Mathematically - TA - (Inv)Sin = Sin (Dec) / Cos (Lat)</a:t>
            </a:r>
          </a:p>
          <a:p>
            <a:pPr marL="1143000" marR="0" lvl="2" indent="-2286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Add/Subtract TA to get true bearing of SR/SS</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320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bldLvl="3"/>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3" cstate="print"/>
          <a:srcRect/>
          <a:stretch>
            <a:fillRect/>
          </a:stretch>
        </p:blipFill>
        <p:spPr bwMode="auto">
          <a:xfrm>
            <a:off x="8153400" y="1219200"/>
            <a:ext cx="762000" cy="1091407"/>
          </a:xfrm>
          <a:prstGeom prst="rect">
            <a:avLst/>
          </a:prstGeom>
          <a:noFill/>
          <a:ln w="9525">
            <a:noFill/>
            <a:miter lim="800000"/>
            <a:headEnd/>
            <a:tailEnd/>
          </a:ln>
        </p:spPr>
      </p:pic>
      <p:pic>
        <p:nvPicPr>
          <p:cNvPr id="8" name="Picture 2" descr="https://lh3.googleusercontent.com/-L0EKLqr-FKs/AAAAAAAAAAI/AAAAAAAADe8/qL_cXwWRmbQ/s120-c/photo.jpg"/>
          <p:cNvPicPr>
            <a:picLocks noChangeAspect="1" noChangeArrowheads="1"/>
          </p:cNvPicPr>
          <p:nvPr/>
        </p:nvPicPr>
        <p:blipFill>
          <a:blip r:embed="rId4" cstate="print"/>
          <a:srcRect/>
          <a:stretch>
            <a:fillRect/>
          </a:stretch>
        </p:blipFill>
        <p:spPr bwMode="auto">
          <a:xfrm>
            <a:off x="8077200" y="152400"/>
            <a:ext cx="914399" cy="914400"/>
          </a:xfrm>
          <a:prstGeom prst="rect">
            <a:avLst/>
          </a:prstGeom>
          <a:noFill/>
        </p:spPr>
      </p:pic>
      <p:sp>
        <p:nvSpPr>
          <p:cNvPr id="17" name="Subtitle 3">
            <a:extLst>
              <a:ext uri="{FF2B5EF4-FFF2-40B4-BE49-F238E27FC236}">
                <a16:creationId xmlns:a16="http://schemas.microsoft.com/office/drawing/2014/main" id="{5C98FF32-1141-49D0-8B92-9EC0234079AC}"/>
              </a:ext>
            </a:extLst>
          </p:cNvPr>
          <p:cNvSpPr txBox="1">
            <a:spLocks/>
          </p:cNvSpPr>
          <p:nvPr/>
        </p:nvSpPr>
        <p:spPr>
          <a:xfrm>
            <a:off x="76200" y="1066800"/>
            <a:ext cx="6400800" cy="34290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Bearing of Sunrise / Set</a:t>
            </a:r>
          </a:p>
          <a:p>
            <a:pPr marL="457200"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E.g. 	Ship’s position 		         40°20’N 076°30’W</a:t>
            </a:r>
          </a:p>
          <a:p>
            <a:pPr marL="514350"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Time of Sunset			1908R (0008Z)</a:t>
            </a:r>
          </a:p>
          <a:p>
            <a:pPr marL="514350"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Declination of Sun		                N17° 31’.0</a:t>
            </a:r>
          </a:p>
          <a:p>
            <a:pPr marL="514350"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True Amplitude (North Dec &gt; Add)	</a:t>
            </a:r>
            <a:r>
              <a:rPr kumimoji="0" lang="en-US" sz="180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Approx</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23°</a:t>
            </a:r>
          </a:p>
          <a:p>
            <a:pPr marL="514350"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Bearing of Sun at SS		270 + 23°</a:t>
            </a:r>
          </a:p>
          <a:p>
            <a:pPr marL="514350"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 293° (T)</a:t>
            </a:r>
          </a:p>
          <a:p>
            <a:pPr marL="514350"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Gyro at Sunset			292°</a:t>
            </a:r>
          </a:p>
          <a:p>
            <a:pPr marL="514350"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Gyro Error			1° East </a:t>
            </a:r>
          </a:p>
          <a:p>
            <a:pPr marL="514350"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514350"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8" name="Picture 2">
            <a:extLst>
              <a:ext uri="{FF2B5EF4-FFF2-40B4-BE49-F238E27FC236}">
                <a16:creationId xmlns:a16="http://schemas.microsoft.com/office/drawing/2014/main" id="{6F7DF588-8E2E-4C40-8A94-2411F6EE24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3676" y="96373"/>
            <a:ext cx="2524124" cy="6533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a:extLst>
              <a:ext uri="{FF2B5EF4-FFF2-40B4-BE49-F238E27FC236}">
                <a16:creationId xmlns:a16="http://schemas.microsoft.com/office/drawing/2014/main" id="{5D037EA2-1025-4052-8833-A15842190DCA}"/>
              </a:ext>
            </a:extLst>
          </p:cNvPr>
          <p:cNvSpPr txBox="1"/>
          <p:nvPr/>
        </p:nvSpPr>
        <p:spPr>
          <a:xfrm>
            <a:off x="-230662" y="4740582"/>
            <a:ext cx="6695470" cy="1292662"/>
          </a:xfrm>
          <a:prstGeom prst="rect">
            <a:avLst/>
          </a:prstGeom>
          <a:noFill/>
        </p:spPr>
        <p:txBody>
          <a:bodyPr wrap="square" rtlCol="0">
            <a:spAutoFit/>
          </a:bodyPr>
          <a:lstStyle/>
          <a:p>
            <a:pPr marL="514350" marR="0" lvl="1"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*TA - (Inv)Sin = Sin (Dec) / Cos (Lat)</a:t>
            </a:r>
          </a:p>
          <a:p>
            <a:pPr marL="514350" marR="0" lvl="1" indent="0" algn="l" defTabSz="914400"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514350" marR="0" lvl="1"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Don’t worry – STELLA has replaced the book!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Oval 19">
            <a:extLst>
              <a:ext uri="{FF2B5EF4-FFF2-40B4-BE49-F238E27FC236}">
                <a16:creationId xmlns:a16="http://schemas.microsoft.com/office/drawing/2014/main" id="{6BCAA17B-115D-4982-B3A3-E9091DB0427E}"/>
              </a:ext>
            </a:extLst>
          </p:cNvPr>
          <p:cNvSpPr/>
          <p:nvPr/>
        </p:nvSpPr>
        <p:spPr>
          <a:xfrm>
            <a:off x="8001000" y="1371600"/>
            <a:ext cx="1057274"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Subtitle 3">
            <a:extLst>
              <a:ext uri="{FF2B5EF4-FFF2-40B4-BE49-F238E27FC236}">
                <a16:creationId xmlns:a16="http://schemas.microsoft.com/office/drawing/2014/main" id="{5B7A5B1B-0943-40DB-85AE-CF1BEB91C26B}"/>
              </a:ext>
            </a:extLst>
          </p:cNvPr>
          <p:cNvSpPr txBox="1">
            <a:spLocks/>
          </p:cNvSpPr>
          <p:nvPr/>
        </p:nvSpPr>
        <p:spPr>
          <a:xfrm>
            <a:off x="66675" y="228600"/>
            <a:ext cx="8991600" cy="6096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3200" kern="1200">
                <a:solidFill>
                  <a:schemeClr val="accent6"/>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3200" i="0" u="none" strike="noStrike" kern="1200" cap="none" spc="0" normalizeH="0" baseline="0" noProof="0" dirty="0">
                <a:ln>
                  <a:noFill/>
                </a:ln>
                <a:solidFill>
                  <a:prstClr val="black"/>
                </a:solidFill>
                <a:effectLst/>
                <a:uLnTx/>
                <a:uFillTx/>
                <a:latin typeface="Calibri"/>
                <a:ea typeface="+mn-ea"/>
                <a:cs typeface="+mn-cs"/>
              </a:rPr>
              <a:t>Bearing of Sunrise and Sunset</a:t>
            </a:r>
          </a:p>
        </p:txBody>
      </p:sp>
    </p:spTree>
    <p:extLst>
      <p:ext uri="{BB962C8B-B14F-4D97-AF65-F5344CB8AC3E}">
        <p14:creationId xmlns:p14="http://schemas.microsoft.com/office/powerpoint/2010/main" val="318651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bldLvl="3"/>
      <p:bldP spid="17" grpId="1" uiExpand="1" build="p" bldLvl="3"/>
      <p:bldP spid="19" grpId="0"/>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191B76-CF6F-4495-BE19-78833BE25086}"/>
              </a:ext>
            </a:extLst>
          </p:cNvPr>
          <p:cNvPicPr>
            <a:picLocks noChangeAspect="1"/>
          </p:cNvPicPr>
          <p:nvPr/>
        </p:nvPicPr>
        <p:blipFill>
          <a:blip r:embed="rId3"/>
          <a:stretch>
            <a:fillRect/>
          </a:stretch>
        </p:blipFill>
        <p:spPr>
          <a:xfrm>
            <a:off x="0" y="0"/>
            <a:ext cx="9144000" cy="1719072"/>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solidFill>
                  <a:schemeClr val="bg1"/>
                </a:solidFill>
                <a:latin typeface="Calibri" panose="020F0502020204030204" pitchFamily="34" charset="0"/>
                <a:cs typeface="Calibri" panose="020F0502020204030204" pitchFamily="34" charset="0"/>
              </a:rPr>
              <a:t>What is the U.S. Navy Policy on CELNAV?</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BF9C456-E487-42D4-873F-315867CFD8ED}"/>
              </a:ext>
            </a:extLst>
          </p:cNvPr>
          <p:cNvPicPr>
            <a:picLocks noChangeAspect="1"/>
          </p:cNvPicPr>
          <p:nvPr/>
        </p:nvPicPr>
        <p:blipFill>
          <a:blip r:embed="rId5"/>
          <a:stretch>
            <a:fillRect/>
          </a:stretch>
        </p:blipFill>
        <p:spPr>
          <a:xfrm>
            <a:off x="2590800" y="1729665"/>
            <a:ext cx="3581400" cy="4764485"/>
          </a:xfrm>
          <a:prstGeom prst="rect">
            <a:avLst/>
          </a:prstGeom>
        </p:spPr>
      </p:pic>
    </p:spTree>
    <p:extLst>
      <p:ext uri="{BB962C8B-B14F-4D97-AF65-F5344CB8AC3E}">
        <p14:creationId xmlns:p14="http://schemas.microsoft.com/office/powerpoint/2010/main" val="295208521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3">
            <a:extLst>
              <a:ext uri="{FF2B5EF4-FFF2-40B4-BE49-F238E27FC236}">
                <a16:creationId xmlns:a16="http://schemas.microsoft.com/office/drawing/2014/main" id="{5B7A5B1B-0943-40DB-85AE-CF1BEB91C26B}"/>
              </a:ext>
            </a:extLst>
          </p:cNvPr>
          <p:cNvSpPr txBox="1">
            <a:spLocks/>
          </p:cNvSpPr>
          <p:nvPr/>
        </p:nvSpPr>
        <p:spPr>
          <a:xfrm>
            <a:off x="66675" y="228600"/>
            <a:ext cx="8991600" cy="6096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3200" kern="1200">
                <a:solidFill>
                  <a:schemeClr val="accent6"/>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3200" i="0" u="none" strike="noStrike" kern="1200" cap="none" spc="0" normalizeH="0" baseline="0" noProof="0" dirty="0">
                <a:ln>
                  <a:noFill/>
                </a:ln>
                <a:solidFill>
                  <a:prstClr val="black"/>
                </a:solidFill>
                <a:effectLst/>
                <a:uLnTx/>
                <a:uFillTx/>
                <a:latin typeface="Calibri"/>
                <a:ea typeface="+mn-ea"/>
                <a:cs typeface="+mn-cs"/>
              </a:rPr>
              <a:t>Bearing of Sunrise and Sunset</a:t>
            </a:r>
          </a:p>
        </p:txBody>
      </p:sp>
      <p:pic>
        <p:nvPicPr>
          <p:cNvPr id="3" name="Picture 2">
            <a:extLst>
              <a:ext uri="{FF2B5EF4-FFF2-40B4-BE49-F238E27FC236}">
                <a16:creationId xmlns:a16="http://schemas.microsoft.com/office/drawing/2014/main" id="{AE5D366A-9781-4DA7-8257-6F00413B9691}"/>
              </a:ext>
            </a:extLst>
          </p:cNvPr>
          <p:cNvPicPr>
            <a:picLocks noChangeAspect="1"/>
          </p:cNvPicPr>
          <p:nvPr/>
        </p:nvPicPr>
        <p:blipFill>
          <a:blip r:embed="rId3"/>
          <a:stretch>
            <a:fillRect/>
          </a:stretch>
        </p:blipFill>
        <p:spPr>
          <a:xfrm>
            <a:off x="862964" y="761672"/>
            <a:ext cx="7162800" cy="5762953"/>
          </a:xfrm>
          <a:prstGeom prst="rect">
            <a:avLst/>
          </a:prstGeom>
        </p:spPr>
      </p:pic>
      <p:sp>
        <p:nvSpPr>
          <p:cNvPr id="13" name="Subtitle 3">
            <a:extLst>
              <a:ext uri="{FF2B5EF4-FFF2-40B4-BE49-F238E27FC236}">
                <a16:creationId xmlns:a16="http://schemas.microsoft.com/office/drawing/2014/main" id="{013C4B91-2024-4E49-AF34-0A576B8B7611}"/>
              </a:ext>
            </a:extLst>
          </p:cNvPr>
          <p:cNvSpPr txBox="1">
            <a:spLocks/>
          </p:cNvSpPr>
          <p:nvPr/>
        </p:nvSpPr>
        <p:spPr>
          <a:xfrm>
            <a:off x="1027112" y="1043431"/>
            <a:ext cx="6400800" cy="1852169"/>
          </a:xfrm>
          <a:prstGeom prst="rect">
            <a:avLst/>
          </a:prstGeom>
          <a:solidFill>
            <a:schemeClr val="bg1"/>
          </a:solidFill>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Bearing of Sunrise / Set</a:t>
            </a:r>
          </a:p>
          <a:p>
            <a:pPr marL="514350"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Bearing of Sun Set		293° (T)</a:t>
            </a:r>
          </a:p>
          <a:p>
            <a:pPr marL="514350"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Gyro at Sunset			292° (PGC)</a:t>
            </a:r>
          </a:p>
          <a:p>
            <a:pPr marL="514350"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Gyro Error			1°E</a:t>
            </a:r>
          </a:p>
          <a:p>
            <a:pPr marL="514350"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514350"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457200"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5" name="Straight Arrow Connector 14">
            <a:extLst>
              <a:ext uri="{FF2B5EF4-FFF2-40B4-BE49-F238E27FC236}">
                <a16:creationId xmlns:a16="http://schemas.microsoft.com/office/drawing/2014/main" id="{291B5C55-1D98-48E8-860E-ABCD37D93A3F}"/>
              </a:ext>
            </a:extLst>
          </p:cNvPr>
          <p:cNvCxnSpPr/>
          <p:nvPr/>
        </p:nvCxnSpPr>
        <p:spPr>
          <a:xfrm flipV="1">
            <a:off x="4494212" y="5560332"/>
            <a:ext cx="0" cy="121920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37A885F-1261-4178-98F5-543121A96981}"/>
              </a:ext>
            </a:extLst>
          </p:cNvPr>
          <p:cNvCxnSpPr>
            <a:cxnSpLocks/>
          </p:cNvCxnSpPr>
          <p:nvPr/>
        </p:nvCxnSpPr>
        <p:spPr>
          <a:xfrm flipV="1">
            <a:off x="4113213" y="5560331"/>
            <a:ext cx="228599" cy="1028331"/>
          </a:xfrm>
          <a:prstGeom prst="straightConnector1">
            <a:avLst/>
          </a:prstGeom>
          <a:ln w="5715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Subtitle 3">
            <a:extLst>
              <a:ext uri="{FF2B5EF4-FFF2-40B4-BE49-F238E27FC236}">
                <a16:creationId xmlns:a16="http://schemas.microsoft.com/office/drawing/2014/main" id="{368B9EA4-D2D4-4523-BB78-74159875FC5C}"/>
              </a:ext>
            </a:extLst>
          </p:cNvPr>
          <p:cNvSpPr txBox="1">
            <a:spLocks/>
          </p:cNvSpPr>
          <p:nvPr/>
        </p:nvSpPr>
        <p:spPr>
          <a:xfrm>
            <a:off x="779462" y="5488893"/>
            <a:ext cx="3562350" cy="47185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Bearing taken by Gyro 292</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a:ea typeface="+mn-ea"/>
              <a:cs typeface="+mn-cs"/>
            </a:endParaRPr>
          </a:p>
        </p:txBody>
      </p:sp>
      <p:sp>
        <p:nvSpPr>
          <p:cNvPr id="19" name="Subtitle 3">
            <a:extLst>
              <a:ext uri="{FF2B5EF4-FFF2-40B4-BE49-F238E27FC236}">
                <a16:creationId xmlns:a16="http://schemas.microsoft.com/office/drawing/2014/main" id="{E1F87D6B-288E-48E1-96B1-B8069010F316}"/>
              </a:ext>
            </a:extLst>
          </p:cNvPr>
          <p:cNvSpPr txBox="1">
            <a:spLocks/>
          </p:cNvSpPr>
          <p:nvPr/>
        </p:nvSpPr>
        <p:spPr>
          <a:xfrm>
            <a:off x="4675981" y="5451708"/>
            <a:ext cx="3562350" cy="47185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Error = 1°E – we add 1° to any visual bearings or to weapon systems.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a:ea typeface="+mn-ea"/>
              <a:cs typeface="+mn-cs"/>
            </a:endParaRPr>
          </a:p>
        </p:txBody>
      </p:sp>
    </p:spTree>
    <p:extLst>
      <p:ext uri="{BB962C8B-B14F-4D97-AF65-F5344CB8AC3E}">
        <p14:creationId xmlns:p14="http://schemas.microsoft.com/office/powerpoint/2010/main" val="36844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bldLvl="3"/>
      <p:bldP spid="13" grpId="1" uiExpand="1" build="p" bldLvl="3"/>
      <p:bldP spid="17" grpId="0" uiExpand="1"/>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3">
            <a:extLst>
              <a:ext uri="{FF2B5EF4-FFF2-40B4-BE49-F238E27FC236}">
                <a16:creationId xmlns:a16="http://schemas.microsoft.com/office/drawing/2014/main" id="{5B7A5B1B-0943-40DB-85AE-CF1BEB91C26B}"/>
              </a:ext>
            </a:extLst>
          </p:cNvPr>
          <p:cNvSpPr txBox="1">
            <a:spLocks/>
          </p:cNvSpPr>
          <p:nvPr/>
        </p:nvSpPr>
        <p:spPr>
          <a:xfrm>
            <a:off x="66675" y="228600"/>
            <a:ext cx="8991600" cy="6096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3200" kern="1200">
                <a:solidFill>
                  <a:schemeClr val="accent6"/>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3200" i="0" u="none" strike="noStrike" kern="1200" cap="none" spc="0" normalizeH="0" baseline="0" noProof="0" dirty="0">
                <a:ln>
                  <a:noFill/>
                </a:ln>
                <a:solidFill>
                  <a:prstClr val="black"/>
                </a:solidFill>
                <a:effectLst/>
                <a:uLnTx/>
                <a:uFillTx/>
                <a:latin typeface="Calibri"/>
              </a:rPr>
              <a:t>Video: Gyro Error with an Azimuth Circle</a:t>
            </a:r>
          </a:p>
        </p:txBody>
      </p:sp>
      <p:pic>
        <p:nvPicPr>
          <p:cNvPr id="3" name="Picture 2">
            <a:extLst>
              <a:ext uri="{FF2B5EF4-FFF2-40B4-BE49-F238E27FC236}">
                <a16:creationId xmlns:a16="http://schemas.microsoft.com/office/drawing/2014/main" id="{AE5D366A-9781-4DA7-8257-6F00413B9691}"/>
              </a:ext>
            </a:extLst>
          </p:cNvPr>
          <p:cNvPicPr>
            <a:picLocks noChangeAspect="1"/>
          </p:cNvPicPr>
          <p:nvPr/>
        </p:nvPicPr>
        <p:blipFill>
          <a:blip r:embed="rId3"/>
          <a:stretch>
            <a:fillRect/>
          </a:stretch>
        </p:blipFill>
        <p:spPr>
          <a:xfrm>
            <a:off x="862964" y="761672"/>
            <a:ext cx="7162800" cy="5762953"/>
          </a:xfrm>
          <a:prstGeom prst="rect">
            <a:avLst/>
          </a:prstGeom>
        </p:spPr>
      </p:pic>
      <p:sp>
        <p:nvSpPr>
          <p:cNvPr id="18" name="Subtitle 3">
            <a:extLst>
              <a:ext uri="{FF2B5EF4-FFF2-40B4-BE49-F238E27FC236}">
                <a16:creationId xmlns:a16="http://schemas.microsoft.com/office/drawing/2014/main" id="{58E2179F-8169-49C8-8083-967A61BBB00A}"/>
              </a:ext>
            </a:extLst>
          </p:cNvPr>
          <p:cNvSpPr txBox="1">
            <a:spLocks/>
          </p:cNvSpPr>
          <p:nvPr/>
        </p:nvSpPr>
        <p:spPr>
          <a:xfrm>
            <a:off x="1027112" y="1043431"/>
            <a:ext cx="6669088" cy="1852169"/>
          </a:xfrm>
          <a:prstGeom prst="rect">
            <a:avLst/>
          </a:prstGeom>
          <a:solidFill>
            <a:schemeClr val="bg1"/>
          </a:solidFill>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4"/>
              </a:rPr>
              <a:t>https://www.youtube.com/watch?v=NsGVSC94ztw</a:t>
            </a:r>
            <a:r>
              <a:rPr kumimoji="0" lang="en-US" sz="2800" b="0" i="0" u="none" strike="noStrike" kern="1200" cap="none" spc="0" normalizeH="0" baseline="0" noProof="0" dirty="0">
                <a:ln>
                  <a:noFill/>
                </a:ln>
                <a:solidFill>
                  <a:prstClr val="black"/>
                </a:solidFill>
                <a:effectLst/>
                <a:uLnTx/>
                <a:uFillTx/>
                <a:latin typeface="Calibri"/>
                <a:ea typeface="+mn-ea"/>
                <a:cs typeface="+mn-cs"/>
              </a:rPr>
              <a:t> </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457200"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13396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A36A7D-9F56-4588-9D68-F830702E0BD9}"/>
              </a:ext>
            </a:extLst>
          </p:cNvPr>
          <p:cNvPicPr>
            <a:picLocks noChangeAspect="1"/>
          </p:cNvPicPr>
          <p:nvPr/>
        </p:nvPicPr>
        <p:blipFill>
          <a:blip r:embed="rId3"/>
          <a:stretch>
            <a:fillRect/>
          </a:stretch>
        </p:blipFill>
        <p:spPr>
          <a:xfrm>
            <a:off x="0" y="0"/>
            <a:ext cx="9144000" cy="1719072"/>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solidFill>
                  <a:schemeClr val="bg1"/>
                </a:solidFill>
                <a:latin typeface="Calibri" panose="020F0502020204030204" pitchFamily="34" charset="0"/>
                <a:cs typeface="Calibri" panose="020F0502020204030204" pitchFamily="34" charset="0"/>
              </a:rPr>
              <a:t>CELNAV During the Day</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752600"/>
            <a:ext cx="8763000" cy="4185761"/>
          </a:xfrm>
          <a:prstGeom prst="rect">
            <a:avLst/>
          </a:prstGeom>
        </p:spPr>
        <p:txBody>
          <a:bodyPr wrap="square">
            <a:spAutoFit/>
          </a:bodyPr>
          <a:lstStyle/>
          <a:p>
            <a:pPr lvl="0" algn="l" fontAlgn="auto" hangingPunct="0">
              <a:spcBef>
                <a:spcPts val="0"/>
              </a:spcBef>
              <a:spcAft>
                <a:spcPts val="0"/>
              </a:spcAft>
            </a:pPr>
            <a:r>
              <a:rPr lang="en-US" sz="2800" dirty="0">
                <a:solidFill>
                  <a:prstClr val="black"/>
                </a:solidFill>
                <a:latin typeface="Times New Roman" panose="02020603050405020304" pitchFamily="18" charset="0"/>
                <a:ea typeface="Times New Roman" panose="02020603050405020304" pitchFamily="18" charset="0"/>
              </a:rPr>
              <a:t>-After Sunrise when we conduct our first Gyro Compass error check, we can still conduct CELNAV.</a:t>
            </a:r>
          </a:p>
          <a:p>
            <a:pPr lvl="0" algn="l" fontAlgn="auto" hangingPunct="0">
              <a:spcBef>
                <a:spcPts val="0"/>
              </a:spcBef>
              <a:spcAft>
                <a:spcPts val="0"/>
              </a:spcAft>
            </a:pPr>
            <a:endParaRPr lang="en-US" sz="2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800" dirty="0">
                <a:solidFill>
                  <a:prstClr val="black"/>
                </a:solidFill>
                <a:latin typeface="Times New Roman" panose="02020603050405020304" pitchFamily="18" charset="0"/>
                <a:ea typeface="Times New Roman" panose="02020603050405020304" pitchFamily="18" charset="0"/>
              </a:rPr>
              <a:t>-We can use the Sun to generate LOPs throughout the day.</a:t>
            </a:r>
          </a:p>
          <a:p>
            <a:pPr lvl="0" algn="l" fontAlgn="auto" hangingPunct="0">
              <a:spcBef>
                <a:spcPts val="0"/>
              </a:spcBef>
              <a:spcAft>
                <a:spcPts val="0"/>
              </a:spcAft>
            </a:pPr>
            <a:endParaRPr lang="en-US" sz="2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800" dirty="0">
                <a:solidFill>
                  <a:prstClr val="black"/>
                </a:solidFill>
                <a:latin typeface="Times New Roman" panose="02020603050405020304" pitchFamily="18" charset="0"/>
                <a:ea typeface="Times New Roman" panose="02020603050405020304" pitchFamily="18" charset="0"/>
              </a:rPr>
              <a:t>-What kind of fix uses one NAVAID over a period of time to generate 3 LOPs?</a:t>
            </a:r>
          </a:p>
          <a:p>
            <a:pPr lvl="0" algn="l" fontAlgn="auto" hangingPunct="0">
              <a:spcBef>
                <a:spcPts val="0"/>
              </a:spcBef>
              <a:spcAft>
                <a:spcPts val="0"/>
              </a:spcAft>
            </a:pPr>
            <a:endParaRPr lang="en-US" sz="24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6790723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3">
            <a:extLst>
              <a:ext uri="{FF2B5EF4-FFF2-40B4-BE49-F238E27FC236}">
                <a16:creationId xmlns:a16="http://schemas.microsoft.com/office/drawing/2014/main" id="{5B7A5B1B-0943-40DB-85AE-CF1BEB91C26B}"/>
              </a:ext>
            </a:extLst>
          </p:cNvPr>
          <p:cNvSpPr txBox="1">
            <a:spLocks/>
          </p:cNvSpPr>
          <p:nvPr/>
        </p:nvSpPr>
        <p:spPr>
          <a:xfrm>
            <a:off x="66675" y="228600"/>
            <a:ext cx="8991600" cy="6096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3200" kern="1200">
                <a:solidFill>
                  <a:schemeClr val="accent6"/>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3200" i="0" u="none" strike="noStrike" kern="1200" cap="none" spc="0" normalizeH="0" baseline="0" noProof="0" dirty="0">
                <a:ln>
                  <a:noFill/>
                </a:ln>
                <a:solidFill>
                  <a:prstClr val="black"/>
                </a:solidFill>
                <a:effectLst/>
                <a:uLnTx/>
                <a:uFillTx/>
                <a:latin typeface="Calibri"/>
                <a:ea typeface="+mn-ea"/>
                <a:cs typeface="+mn-cs"/>
              </a:rPr>
              <a:t>Using the Sun</a:t>
            </a:r>
          </a:p>
        </p:txBody>
      </p:sp>
      <p:sp>
        <p:nvSpPr>
          <p:cNvPr id="14" name="Subtitle 3">
            <a:extLst>
              <a:ext uri="{FF2B5EF4-FFF2-40B4-BE49-F238E27FC236}">
                <a16:creationId xmlns:a16="http://schemas.microsoft.com/office/drawing/2014/main" id="{A499C3D1-60BB-48BB-B1EF-BA92E5A4DD96}"/>
              </a:ext>
            </a:extLst>
          </p:cNvPr>
          <p:cNvSpPr txBox="1">
            <a:spLocks/>
          </p:cNvSpPr>
          <p:nvPr/>
        </p:nvSpPr>
        <p:spPr>
          <a:xfrm>
            <a:off x="463556" y="996598"/>
            <a:ext cx="7134224" cy="510539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Box 2">
            <a:extLst>
              <a:ext uri="{FF2B5EF4-FFF2-40B4-BE49-F238E27FC236}">
                <a16:creationId xmlns:a16="http://schemas.microsoft.com/office/drawing/2014/main" id="{D3D649F0-6C1E-4746-933D-E078451D30E0}"/>
              </a:ext>
            </a:extLst>
          </p:cNvPr>
          <p:cNvSpPr txBox="1"/>
          <p:nvPr/>
        </p:nvSpPr>
        <p:spPr>
          <a:xfrm>
            <a:off x="533400" y="996598"/>
            <a:ext cx="53743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Altitude of the Sun changes throughout the day. </a:t>
            </a:r>
          </a:p>
        </p:txBody>
      </p:sp>
      <p:sp>
        <p:nvSpPr>
          <p:cNvPr id="13" name="TextBox 12">
            <a:extLst>
              <a:ext uri="{FF2B5EF4-FFF2-40B4-BE49-F238E27FC236}">
                <a16:creationId xmlns:a16="http://schemas.microsoft.com/office/drawing/2014/main" id="{3C4966D0-25A6-4B3F-ADAE-C41A20E8AC04}"/>
              </a:ext>
            </a:extLst>
          </p:cNvPr>
          <p:cNvSpPr txBox="1"/>
          <p:nvPr/>
        </p:nvSpPr>
        <p:spPr>
          <a:xfrm>
            <a:off x="533401" y="1458026"/>
            <a:ext cx="75437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Using math, 90°-ALT=COALT we can calculate our distance from the Sun’s GP during the day giving us an LOP. </a:t>
            </a:r>
          </a:p>
        </p:txBody>
      </p:sp>
      <p:sp>
        <p:nvSpPr>
          <p:cNvPr id="15" name="TextBox 14">
            <a:extLst>
              <a:ext uri="{FF2B5EF4-FFF2-40B4-BE49-F238E27FC236}">
                <a16:creationId xmlns:a16="http://schemas.microsoft.com/office/drawing/2014/main" id="{37E9EB38-69D8-49F2-B2FB-85E1DD704CC3}"/>
              </a:ext>
            </a:extLst>
          </p:cNvPr>
          <p:cNvSpPr txBox="1"/>
          <p:nvPr/>
        </p:nvSpPr>
        <p:spPr>
          <a:xfrm>
            <a:off x="517537" y="2251800"/>
            <a:ext cx="75437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We need 3 LOPs to get a good fix. However, the rate of movement of the Sun means that we need to leave time between each Sight in order to allow there to be a visible change. </a:t>
            </a:r>
          </a:p>
        </p:txBody>
      </p:sp>
      <p:sp>
        <p:nvSpPr>
          <p:cNvPr id="38" name="TextBox 37">
            <a:extLst>
              <a:ext uri="{FF2B5EF4-FFF2-40B4-BE49-F238E27FC236}">
                <a16:creationId xmlns:a16="http://schemas.microsoft.com/office/drawing/2014/main" id="{7F364115-8533-4D1B-9F5C-064C96E02158}"/>
              </a:ext>
            </a:extLst>
          </p:cNvPr>
          <p:cNvSpPr txBox="1"/>
          <p:nvPr/>
        </p:nvSpPr>
        <p:spPr>
          <a:xfrm>
            <a:off x="452576" y="3322573"/>
            <a:ext cx="75437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By taking 3 Sights at different times during the day, we can take a Running Fix from the Sun provided that we take into account the Time, Course and Speed of the Ship. </a:t>
            </a:r>
          </a:p>
        </p:txBody>
      </p:sp>
      <p:sp>
        <p:nvSpPr>
          <p:cNvPr id="42" name="Rectangle 2">
            <a:extLst>
              <a:ext uri="{FF2B5EF4-FFF2-40B4-BE49-F238E27FC236}">
                <a16:creationId xmlns:a16="http://schemas.microsoft.com/office/drawing/2014/main" id="{8CCACF4D-8444-49A3-BBD6-2846881C63DA}"/>
              </a:ext>
            </a:extLst>
          </p:cNvPr>
          <p:cNvSpPr>
            <a:spLocks noChangeArrowheads="1"/>
          </p:cNvSpPr>
          <p:nvPr/>
        </p:nvSpPr>
        <p:spPr bwMode="auto">
          <a:xfrm>
            <a:off x="80964" y="756005"/>
            <a:ext cx="9063036" cy="5949594"/>
          </a:xfrm>
          <a:prstGeom prst="rect">
            <a:avLst/>
          </a:prstGeom>
          <a:solidFill>
            <a:schemeClr val="bg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3" name="Line 4">
            <a:extLst>
              <a:ext uri="{FF2B5EF4-FFF2-40B4-BE49-F238E27FC236}">
                <a16:creationId xmlns:a16="http://schemas.microsoft.com/office/drawing/2014/main" id="{DDA4FE03-97F0-4D28-B176-AFF1E65A314C}"/>
              </a:ext>
            </a:extLst>
          </p:cNvPr>
          <p:cNvSpPr>
            <a:spLocks noChangeShapeType="1"/>
          </p:cNvSpPr>
          <p:nvPr/>
        </p:nvSpPr>
        <p:spPr bwMode="auto">
          <a:xfrm>
            <a:off x="736601" y="1038162"/>
            <a:ext cx="977900" cy="67310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Line 5">
            <a:extLst>
              <a:ext uri="{FF2B5EF4-FFF2-40B4-BE49-F238E27FC236}">
                <a16:creationId xmlns:a16="http://schemas.microsoft.com/office/drawing/2014/main" id="{06076559-1C10-46B6-9AD5-57D979A867AB}"/>
              </a:ext>
            </a:extLst>
          </p:cNvPr>
          <p:cNvSpPr>
            <a:spLocks noChangeShapeType="1"/>
          </p:cNvSpPr>
          <p:nvPr/>
        </p:nvSpPr>
        <p:spPr bwMode="auto">
          <a:xfrm>
            <a:off x="1720851" y="1571562"/>
            <a:ext cx="0" cy="29845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Line 6">
            <a:extLst>
              <a:ext uri="{FF2B5EF4-FFF2-40B4-BE49-F238E27FC236}">
                <a16:creationId xmlns:a16="http://schemas.microsoft.com/office/drawing/2014/main" id="{5CB75325-1368-4422-9845-188413446491}"/>
              </a:ext>
            </a:extLst>
          </p:cNvPr>
          <p:cNvSpPr>
            <a:spLocks noChangeShapeType="1"/>
          </p:cNvSpPr>
          <p:nvPr/>
        </p:nvSpPr>
        <p:spPr bwMode="auto">
          <a:xfrm>
            <a:off x="1574801" y="1717612"/>
            <a:ext cx="292100" cy="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Line 7">
            <a:extLst>
              <a:ext uri="{FF2B5EF4-FFF2-40B4-BE49-F238E27FC236}">
                <a16:creationId xmlns:a16="http://schemas.microsoft.com/office/drawing/2014/main" id="{59140BBA-9F87-4D57-8D48-D296B7D39B10}"/>
              </a:ext>
            </a:extLst>
          </p:cNvPr>
          <p:cNvSpPr>
            <a:spLocks noChangeShapeType="1"/>
          </p:cNvSpPr>
          <p:nvPr/>
        </p:nvSpPr>
        <p:spPr bwMode="auto">
          <a:xfrm flipH="1">
            <a:off x="302668" y="779044"/>
            <a:ext cx="3136900" cy="2120900"/>
          </a:xfrm>
          <a:prstGeom prst="line">
            <a:avLst/>
          </a:prstGeom>
          <a:noFill/>
          <a:ln w="28575">
            <a:solidFill>
              <a:srgbClr val="0070C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Line 10">
            <a:extLst>
              <a:ext uri="{FF2B5EF4-FFF2-40B4-BE49-F238E27FC236}">
                <a16:creationId xmlns:a16="http://schemas.microsoft.com/office/drawing/2014/main" id="{90228225-7C0C-46A1-839A-FE9BC9248525}"/>
              </a:ext>
            </a:extLst>
          </p:cNvPr>
          <p:cNvSpPr>
            <a:spLocks noChangeShapeType="1"/>
          </p:cNvSpPr>
          <p:nvPr/>
        </p:nvSpPr>
        <p:spPr bwMode="auto">
          <a:xfrm>
            <a:off x="1720850" y="1720787"/>
            <a:ext cx="6192976" cy="3958578"/>
          </a:xfrm>
          <a:prstGeom prst="line">
            <a:avLst/>
          </a:prstGeom>
          <a:noFill/>
          <a:ln w="38100">
            <a:solidFill>
              <a:srgbClr val="00000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Line 11">
            <a:extLst>
              <a:ext uri="{FF2B5EF4-FFF2-40B4-BE49-F238E27FC236}">
                <a16:creationId xmlns:a16="http://schemas.microsoft.com/office/drawing/2014/main" id="{4EB91AE4-01E8-4F36-AE22-EDC7E0913EDB}"/>
              </a:ext>
            </a:extLst>
          </p:cNvPr>
          <p:cNvSpPr>
            <a:spLocks noChangeShapeType="1"/>
          </p:cNvSpPr>
          <p:nvPr/>
        </p:nvSpPr>
        <p:spPr bwMode="auto">
          <a:xfrm flipH="1" flipV="1">
            <a:off x="3484366" y="2145330"/>
            <a:ext cx="990601" cy="2144712"/>
          </a:xfrm>
          <a:prstGeom prst="line">
            <a:avLst/>
          </a:prstGeom>
          <a:noFill/>
          <a:ln w="38100">
            <a:solidFill>
              <a:schemeClr val="accent3">
                <a:lumMod val="50000"/>
              </a:schemeClr>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val 12">
            <a:extLst>
              <a:ext uri="{FF2B5EF4-FFF2-40B4-BE49-F238E27FC236}">
                <a16:creationId xmlns:a16="http://schemas.microsoft.com/office/drawing/2014/main" id="{0480D9F6-5746-433F-9946-E19D528D313C}"/>
              </a:ext>
            </a:extLst>
          </p:cNvPr>
          <p:cNvSpPr>
            <a:spLocks noChangeArrowheads="1"/>
          </p:cNvSpPr>
          <p:nvPr/>
        </p:nvSpPr>
        <p:spPr bwMode="auto">
          <a:xfrm>
            <a:off x="3773824" y="2978657"/>
            <a:ext cx="368300" cy="368300"/>
          </a:xfrm>
          <a:prstGeom prst="ellipse">
            <a:avLst/>
          </a:prstGeom>
          <a:noFill/>
          <a:ln w="38100">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Rectangle 13">
            <a:extLst>
              <a:ext uri="{FF2B5EF4-FFF2-40B4-BE49-F238E27FC236}">
                <a16:creationId xmlns:a16="http://schemas.microsoft.com/office/drawing/2014/main" id="{435192D3-F971-442E-A052-B604563449AB}"/>
              </a:ext>
            </a:extLst>
          </p:cNvPr>
          <p:cNvSpPr>
            <a:spLocks noChangeArrowheads="1"/>
          </p:cNvSpPr>
          <p:nvPr/>
        </p:nvSpPr>
        <p:spPr bwMode="auto">
          <a:xfrm>
            <a:off x="1554164" y="865124"/>
            <a:ext cx="6223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sz="2400">
                <a:solidFill>
                  <a:schemeClr val="tx1"/>
                </a:solidFill>
                <a:latin typeface="Times New Roman" pitchFamily="18" charset="0"/>
              </a:defRPr>
            </a:lvl1pPr>
            <a:lvl2pPr marL="571500" defTabSz="762000">
              <a:defRPr sz="2400">
                <a:solidFill>
                  <a:schemeClr val="tx1"/>
                </a:solidFill>
                <a:latin typeface="Times New Roman" pitchFamily="18" charset="0"/>
              </a:defRPr>
            </a:lvl2pPr>
            <a:lvl3pPr marL="1143000" defTabSz="762000">
              <a:defRPr sz="2400">
                <a:solidFill>
                  <a:schemeClr val="tx1"/>
                </a:solidFill>
                <a:latin typeface="Times New Roman" pitchFamily="18" charset="0"/>
              </a:defRPr>
            </a:lvl3pPr>
            <a:lvl4pPr marL="1714500" defTabSz="762000">
              <a:defRPr sz="2400">
                <a:solidFill>
                  <a:schemeClr val="tx1"/>
                </a:solidFill>
                <a:latin typeface="Times New Roman" pitchFamily="18" charset="0"/>
              </a:defRPr>
            </a:lvl4pPr>
            <a:lvl5pPr marL="2286000" defTabSz="762000">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7620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Arial" charset="0"/>
                <a:ea typeface="+mn-ea"/>
                <a:cs typeface="+mn-cs"/>
              </a:rPr>
              <a:t>DR</a:t>
            </a:r>
          </a:p>
        </p:txBody>
      </p:sp>
      <p:sp>
        <p:nvSpPr>
          <p:cNvPr id="52" name="Line 16">
            <a:extLst>
              <a:ext uri="{FF2B5EF4-FFF2-40B4-BE49-F238E27FC236}">
                <a16:creationId xmlns:a16="http://schemas.microsoft.com/office/drawing/2014/main" id="{EC80EEE8-159E-4AC6-9ADC-675D3782A06C}"/>
              </a:ext>
            </a:extLst>
          </p:cNvPr>
          <p:cNvSpPr>
            <a:spLocks noChangeShapeType="1"/>
          </p:cNvSpPr>
          <p:nvPr/>
        </p:nvSpPr>
        <p:spPr bwMode="auto">
          <a:xfrm flipH="1">
            <a:off x="2520951" y="1985756"/>
            <a:ext cx="3136900" cy="2120900"/>
          </a:xfrm>
          <a:prstGeom prst="line">
            <a:avLst/>
          </a:prstGeom>
          <a:noFill/>
          <a:ln w="28575">
            <a:solidFill>
              <a:srgbClr val="0070C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Text Box 22">
            <a:extLst>
              <a:ext uri="{FF2B5EF4-FFF2-40B4-BE49-F238E27FC236}">
                <a16:creationId xmlns:a16="http://schemas.microsoft.com/office/drawing/2014/main" id="{1B7F406B-C1EC-4CB5-9E03-8DF5567634DD}"/>
              </a:ext>
            </a:extLst>
          </p:cNvPr>
          <p:cNvSpPr txBox="1">
            <a:spLocks noChangeArrowheads="1"/>
          </p:cNvSpPr>
          <p:nvPr/>
        </p:nvSpPr>
        <p:spPr bwMode="auto">
          <a:xfrm>
            <a:off x="2494632" y="3013117"/>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GB" altLang="en-US" sz="2000" b="1" i="0" u="none" strike="noStrike" kern="1200" cap="none" spc="0" normalizeH="0" baseline="0" noProof="0" dirty="0">
                <a:ln>
                  <a:noFill/>
                </a:ln>
                <a:solidFill>
                  <a:srgbClr val="000000"/>
                </a:solidFill>
                <a:effectLst/>
                <a:uLnTx/>
                <a:uFillTx/>
                <a:latin typeface="Arial" charset="0"/>
                <a:ea typeface="+mn-ea"/>
                <a:cs typeface="+mn-cs"/>
              </a:rPr>
              <a:t>New DR</a:t>
            </a:r>
          </a:p>
        </p:txBody>
      </p:sp>
      <p:sp>
        <p:nvSpPr>
          <p:cNvPr id="58" name="Freeform 23">
            <a:extLst>
              <a:ext uri="{FF2B5EF4-FFF2-40B4-BE49-F238E27FC236}">
                <a16:creationId xmlns:a16="http://schemas.microsoft.com/office/drawing/2014/main" id="{CE8A6BB1-F74A-44D5-90D9-1F9773060FD5}"/>
              </a:ext>
            </a:extLst>
          </p:cNvPr>
          <p:cNvSpPr>
            <a:spLocks/>
          </p:cNvSpPr>
          <p:nvPr/>
        </p:nvSpPr>
        <p:spPr bwMode="auto">
          <a:xfrm>
            <a:off x="3957974" y="2864775"/>
            <a:ext cx="219075" cy="266700"/>
          </a:xfrm>
          <a:custGeom>
            <a:avLst/>
            <a:gdLst>
              <a:gd name="T0" fmla="*/ 0 w 138"/>
              <a:gd name="T1" fmla="*/ 168 h 168"/>
              <a:gd name="T2" fmla="*/ 138 w 138"/>
              <a:gd name="T3" fmla="*/ 0 h 168"/>
            </a:gdLst>
            <a:ahLst/>
            <a:cxnLst>
              <a:cxn ang="0">
                <a:pos x="T0" y="T1"/>
              </a:cxn>
              <a:cxn ang="0">
                <a:pos x="T2" y="T3"/>
              </a:cxn>
            </a:cxnLst>
            <a:rect l="0" t="0" r="r" b="b"/>
            <a:pathLst>
              <a:path w="138" h="168">
                <a:moveTo>
                  <a:pt x="0" y="168"/>
                </a:moveTo>
                <a:lnTo>
                  <a:pt x="138" y="0"/>
                </a:lnTo>
              </a:path>
            </a:pathLst>
          </a:custGeom>
          <a:noFill/>
          <a:ln w="9525" cap="flat">
            <a:solidFill>
              <a:srgbClr val="000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Text Box 24">
            <a:extLst>
              <a:ext uri="{FF2B5EF4-FFF2-40B4-BE49-F238E27FC236}">
                <a16:creationId xmlns:a16="http://schemas.microsoft.com/office/drawing/2014/main" id="{1A0A3BDA-150E-4FFC-8225-9EA08672A054}"/>
              </a:ext>
            </a:extLst>
          </p:cNvPr>
          <p:cNvSpPr txBox="1">
            <a:spLocks noChangeArrowheads="1"/>
          </p:cNvSpPr>
          <p:nvPr/>
        </p:nvSpPr>
        <p:spPr bwMode="auto">
          <a:xfrm>
            <a:off x="4939171" y="2388158"/>
            <a:ext cx="33158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GB" altLang="en-US" sz="1800" b="1" i="0" u="none" strike="noStrike" kern="1200" cap="none" spc="0" normalizeH="0" baseline="0" noProof="0" dirty="0">
                <a:ln>
                  <a:noFill/>
                </a:ln>
                <a:solidFill>
                  <a:srgbClr val="0070C0"/>
                </a:solidFill>
                <a:effectLst/>
                <a:uLnTx/>
                <a:uFillTx/>
                <a:latin typeface="Arial" charset="0"/>
                <a:ea typeface="+mn-ea"/>
                <a:cs typeface="+mn-cs"/>
              </a:rPr>
              <a:t>Transferred Position Line from Morning</a:t>
            </a:r>
          </a:p>
        </p:txBody>
      </p:sp>
      <p:sp>
        <p:nvSpPr>
          <p:cNvPr id="60" name="Text Box 25">
            <a:extLst>
              <a:ext uri="{FF2B5EF4-FFF2-40B4-BE49-F238E27FC236}">
                <a16:creationId xmlns:a16="http://schemas.microsoft.com/office/drawing/2014/main" id="{7005F2A5-B48D-4793-84E0-81F10AB845C1}"/>
              </a:ext>
            </a:extLst>
          </p:cNvPr>
          <p:cNvSpPr txBox="1">
            <a:spLocks noChangeArrowheads="1"/>
          </p:cNvSpPr>
          <p:nvPr/>
        </p:nvSpPr>
        <p:spPr bwMode="auto">
          <a:xfrm>
            <a:off x="2487068" y="4134204"/>
            <a:ext cx="19050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GB" altLang="en-US" sz="2000" b="1" i="0" u="none" strike="noStrike" kern="1200" cap="none" spc="0" normalizeH="0" baseline="0" noProof="0" dirty="0">
                <a:ln>
                  <a:noFill/>
                </a:ln>
                <a:solidFill>
                  <a:srgbClr val="9BBB59">
                    <a:lumMod val="50000"/>
                  </a:srgbClr>
                </a:solidFill>
                <a:effectLst/>
                <a:uLnTx/>
                <a:uFillTx/>
                <a:latin typeface="Arial" charset="0"/>
                <a:ea typeface="+mn-ea"/>
                <a:cs typeface="+mn-cs"/>
              </a:rPr>
              <a:t>Second </a:t>
            </a:r>
            <a:r>
              <a:rPr kumimoji="0" lang="en-GB" altLang="en-US" sz="1800" b="1" i="0" u="none" strike="noStrike" kern="1200" cap="none" spc="0" normalizeH="0" baseline="0" noProof="0" dirty="0">
                <a:ln>
                  <a:noFill/>
                </a:ln>
                <a:solidFill>
                  <a:srgbClr val="9BBB59">
                    <a:lumMod val="50000"/>
                  </a:srgbClr>
                </a:solidFill>
                <a:effectLst/>
                <a:uLnTx/>
                <a:uFillTx/>
                <a:latin typeface="Arial" charset="0"/>
                <a:ea typeface="+mn-ea"/>
                <a:cs typeface="+mn-cs"/>
              </a:rPr>
              <a:t>Sight normally taken at Noon.</a:t>
            </a:r>
          </a:p>
        </p:txBody>
      </p:sp>
      <p:sp>
        <p:nvSpPr>
          <p:cNvPr id="61" name="Rectangle 13">
            <a:extLst>
              <a:ext uri="{FF2B5EF4-FFF2-40B4-BE49-F238E27FC236}">
                <a16:creationId xmlns:a16="http://schemas.microsoft.com/office/drawing/2014/main" id="{1D994EFB-0CDE-4F98-B933-9B0DE87B8621}"/>
              </a:ext>
            </a:extLst>
          </p:cNvPr>
          <p:cNvSpPr>
            <a:spLocks noChangeArrowheads="1"/>
          </p:cNvSpPr>
          <p:nvPr/>
        </p:nvSpPr>
        <p:spPr bwMode="auto">
          <a:xfrm>
            <a:off x="152267" y="2956900"/>
            <a:ext cx="1968634" cy="920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defTabSz="762000">
              <a:defRPr sz="2400">
                <a:solidFill>
                  <a:schemeClr val="tx1"/>
                </a:solidFill>
                <a:latin typeface="Times New Roman" pitchFamily="18" charset="0"/>
              </a:defRPr>
            </a:lvl1pPr>
            <a:lvl2pPr marL="571500" defTabSz="762000">
              <a:defRPr sz="2400">
                <a:solidFill>
                  <a:schemeClr val="tx1"/>
                </a:solidFill>
                <a:latin typeface="Times New Roman" pitchFamily="18" charset="0"/>
              </a:defRPr>
            </a:lvl2pPr>
            <a:lvl3pPr marL="1143000" defTabSz="762000">
              <a:defRPr sz="2400">
                <a:solidFill>
                  <a:schemeClr val="tx1"/>
                </a:solidFill>
                <a:latin typeface="Times New Roman" pitchFamily="18" charset="0"/>
              </a:defRPr>
            </a:lvl3pPr>
            <a:lvl4pPr marL="1714500" defTabSz="762000">
              <a:defRPr sz="2400">
                <a:solidFill>
                  <a:schemeClr val="tx1"/>
                </a:solidFill>
                <a:latin typeface="Times New Roman" pitchFamily="18" charset="0"/>
              </a:defRPr>
            </a:lvl4pPr>
            <a:lvl5pPr marL="2286000" defTabSz="762000">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7620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cs typeface="Times New Roman" panose="02020603050405020304" pitchFamily="18" charset="0"/>
              </a:rPr>
              <a:t>LOP based on our first position line in the Morning</a:t>
            </a:r>
          </a:p>
        </p:txBody>
      </p:sp>
      <p:sp>
        <p:nvSpPr>
          <p:cNvPr id="62" name="Text Box 22">
            <a:extLst>
              <a:ext uri="{FF2B5EF4-FFF2-40B4-BE49-F238E27FC236}">
                <a16:creationId xmlns:a16="http://schemas.microsoft.com/office/drawing/2014/main" id="{FCCB6B41-901B-48EA-9A31-5B37D2C94186}"/>
              </a:ext>
            </a:extLst>
          </p:cNvPr>
          <p:cNvSpPr txBox="1">
            <a:spLocks noChangeArrowheads="1"/>
          </p:cNvSpPr>
          <p:nvPr/>
        </p:nvSpPr>
        <p:spPr bwMode="auto">
          <a:xfrm>
            <a:off x="4861258" y="4544277"/>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GB" altLang="en-US" sz="2000" b="1" i="0" u="none" strike="noStrike" kern="1200" cap="none" spc="0" normalizeH="0" baseline="0" noProof="0" dirty="0">
                <a:ln>
                  <a:noFill/>
                </a:ln>
                <a:solidFill>
                  <a:srgbClr val="000000"/>
                </a:solidFill>
                <a:effectLst/>
                <a:uLnTx/>
                <a:uFillTx/>
                <a:latin typeface="Arial" charset="0"/>
                <a:ea typeface="+mn-ea"/>
                <a:cs typeface="+mn-cs"/>
              </a:rPr>
              <a:t>New DR</a:t>
            </a:r>
          </a:p>
        </p:txBody>
      </p:sp>
      <p:sp>
        <p:nvSpPr>
          <p:cNvPr id="63" name="Freeform 23">
            <a:extLst>
              <a:ext uri="{FF2B5EF4-FFF2-40B4-BE49-F238E27FC236}">
                <a16:creationId xmlns:a16="http://schemas.microsoft.com/office/drawing/2014/main" id="{32492649-608C-4C1E-BDAC-FA21CAA55FA7}"/>
              </a:ext>
            </a:extLst>
          </p:cNvPr>
          <p:cNvSpPr>
            <a:spLocks/>
          </p:cNvSpPr>
          <p:nvPr/>
        </p:nvSpPr>
        <p:spPr bwMode="auto">
          <a:xfrm>
            <a:off x="6324600" y="4395935"/>
            <a:ext cx="219075" cy="266700"/>
          </a:xfrm>
          <a:custGeom>
            <a:avLst/>
            <a:gdLst>
              <a:gd name="T0" fmla="*/ 0 w 138"/>
              <a:gd name="T1" fmla="*/ 168 h 168"/>
              <a:gd name="T2" fmla="*/ 138 w 138"/>
              <a:gd name="T3" fmla="*/ 0 h 168"/>
            </a:gdLst>
            <a:ahLst/>
            <a:cxnLst>
              <a:cxn ang="0">
                <a:pos x="T0" y="T1"/>
              </a:cxn>
              <a:cxn ang="0">
                <a:pos x="T2" y="T3"/>
              </a:cxn>
            </a:cxnLst>
            <a:rect l="0" t="0" r="r" b="b"/>
            <a:pathLst>
              <a:path w="138" h="168">
                <a:moveTo>
                  <a:pt x="0" y="168"/>
                </a:moveTo>
                <a:lnTo>
                  <a:pt x="138" y="0"/>
                </a:lnTo>
              </a:path>
            </a:pathLst>
          </a:custGeom>
          <a:noFill/>
          <a:ln w="9525" cap="flat">
            <a:solidFill>
              <a:srgbClr val="000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Line 11">
            <a:extLst>
              <a:ext uri="{FF2B5EF4-FFF2-40B4-BE49-F238E27FC236}">
                <a16:creationId xmlns:a16="http://schemas.microsoft.com/office/drawing/2014/main" id="{9128ECB5-E27A-4494-8DF8-B8F62660B84F}"/>
              </a:ext>
            </a:extLst>
          </p:cNvPr>
          <p:cNvSpPr>
            <a:spLocks noChangeShapeType="1"/>
          </p:cNvSpPr>
          <p:nvPr/>
        </p:nvSpPr>
        <p:spPr bwMode="auto">
          <a:xfrm flipV="1">
            <a:off x="6167467" y="3576199"/>
            <a:ext cx="325244" cy="2144711"/>
          </a:xfrm>
          <a:prstGeom prst="line">
            <a:avLst/>
          </a:prstGeom>
          <a:noFill/>
          <a:ln w="38100">
            <a:solidFill>
              <a:schemeClr val="accent3">
                <a:lumMod val="50000"/>
              </a:schemeClr>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Text Box 25">
            <a:extLst>
              <a:ext uri="{FF2B5EF4-FFF2-40B4-BE49-F238E27FC236}">
                <a16:creationId xmlns:a16="http://schemas.microsoft.com/office/drawing/2014/main" id="{C56BA7B5-029D-4438-946F-C1728282483D}"/>
              </a:ext>
            </a:extLst>
          </p:cNvPr>
          <p:cNvSpPr txBox="1">
            <a:spLocks noChangeArrowheads="1"/>
          </p:cNvSpPr>
          <p:nvPr/>
        </p:nvSpPr>
        <p:spPr bwMode="auto">
          <a:xfrm>
            <a:off x="6606518" y="3402694"/>
            <a:ext cx="261461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GB" altLang="en-US" sz="2000" b="1" i="0" u="none" strike="noStrike" kern="1200" cap="none" spc="0" normalizeH="0" baseline="0" noProof="0" dirty="0">
                <a:ln>
                  <a:noFill/>
                </a:ln>
                <a:solidFill>
                  <a:srgbClr val="9BBB59">
                    <a:lumMod val="50000"/>
                  </a:srgbClr>
                </a:solidFill>
                <a:effectLst/>
                <a:uLnTx/>
                <a:uFillTx/>
                <a:latin typeface="Arial" charset="0"/>
                <a:ea typeface="+mn-ea"/>
                <a:cs typeface="+mn-cs"/>
              </a:rPr>
              <a:t>Third </a:t>
            </a:r>
            <a:r>
              <a:rPr kumimoji="0" lang="en-GB" altLang="en-US" sz="1800" b="1" i="0" u="none" strike="noStrike" kern="1200" cap="none" spc="0" normalizeH="0" baseline="0" noProof="0" dirty="0">
                <a:ln>
                  <a:noFill/>
                </a:ln>
                <a:solidFill>
                  <a:srgbClr val="9BBB59">
                    <a:lumMod val="50000"/>
                  </a:srgbClr>
                </a:solidFill>
                <a:effectLst/>
                <a:uLnTx/>
                <a:uFillTx/>
                <a:latin typeface="Arial" charset="0"/>
                <a:ea typeface="+mn-ea"/>
                <a:cs typeface="+mn-cs"/>
              </a:rPr>
              <a:t>Sight normally taken during the Afternoon.</a:t>
            </a:r>
          </a:p>
        </p:txBody>
      </p:sp>
      <p:sp>
        <p:nvSpPr>
          <p:cNvPr id="66" name="Line 16">
            <a:extLst>
              <a:ext uri="{FF2B5EF4-FFF2-40B4-BE49-F238E27FC236}">
                <a16:creationId xmlns:a16="http://schemas.microsoft.com/office/drawing/2014/main" id="{604E04C4-9CF0-4387-AF25-67578A963B10}"/>
              </a:ext>
            </a:extLst>
          </p:cNvPr>
          <p:cNvSpPr>
            <a:spLocks noChangeShapeType="1"/>
          </p:cNvSpPr>
          <p:nvPr/>
        </p:nvSpPr>
        <p:spPr bwMode="auto">
          <a:xfrm flipH="1">
            <a:off x="5486400" y="4334220"/>
            <a:ext cx="1295400" cy="1003770"/>
          </a:xfrm>
          <a:prstGeom prst="line">
            <a:avLst/>
          </a:prstGeom>
          <a:noFill/>
          <a:ln w="28575">
            <a:solidFill>
              <a:srgbClr val="0070C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Text Box 24">
            <a:extLst>
              <a:ext uri="{FF2B5EF4-FFF2-40B4-BE49-F238E27FC236}">
                <a16:creationId xmlns:a16="http://schemas.microsoft.com/office/drawing/2014/main" id="{AC383D34-C9A5-41A8-B055-D76088AF0C2D}"/>
              </a:ext>
            </a:extLst>
          </p:cNvPr>
          <p:cNvSpPr txBox="1">
            <a:spLocks noChangeArrowheads="1"/>
          </p:cNvSpPr>
          <p:nvPr/>
        </p:nvSpPr>
        <p:spPr bwMode="auto">
          <a:xfrm>
            <a:off x="2876067" y="5418450"/>
            <a:ext cx="33158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GB" altLang="en-US" sz="1800" b="1" i="0" u="none" strike="noStrike" kern="1200" cap="none" spc="0" normalizeH="0" baseline="0" noProof="0" dirty="0">
                <a:ln>
                  <a:noFill/>
                </a:ln>
                <a:solidFill>
                  <a:srgbClr val="0070C0"/>
                </a:solidFill>
                <a:effectLst/>
                <a:uLnTx/>
                <a:uFillTx/>
                <a:latin typeface="Arial" charset="0"/>
                <a:ea typeface="+mn-ea"/>
                <a:cs typeface="+mn-cs"/>
              </a:rPr>
              <a:t>Transferred Position Lines</a:t>
            </a:r>
          </a:p>
        </p:txBody>
      </p:sp>
      <p:sp>
        <p:nvSpPr>
          <p:cNvPr id="68" name="Line 11">
            <a:extLst>
              <a:ext uri="{FF2B5EF4-FFF2-40B4-BE49-F238E27FC236}">
                <a16:creationId xmlns:a16="http://schemas.microsoft.com/office/drawing/2014/main" id="{7B399450-270B-4291-B57D-F73F8EBD8B95}"/>
              </a:ext>
            </a:extLst>
          </p:cNvPr>
          <p:cNvSpPr>
            <a:spLocks noChangeShapeType="1"/>
          </p:cNvSpPr>
          <p:nvPr/>
        </p:nvSpPr>
        <p:spPr bwMode="auto">
          <a:xfrm flipH="1" flipV="1">
            <a:off x="5684170" y="3242216"/>
            <a:ext cx="990601" cy="2144712"/>
          </a:xfrm>
          <a:prstGeom prst="line">
            <a:avLst/>
          </a:prstGeom>
          <a:noFill/>
          <a:ln w="38100">
            <a:solidFill>
              <a:srgbClr val="00B0F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val 12">
            <a:extLst>
              <a:ext uri="{FF2B5EF4-FFF2-40B4-BE49-F238E27FC236}">
                <a16:creationId xmlns:a16="http://schemas.microsoft.com/office/drawing/2014/main" id="{A68A2529-F19B-4030-BF2B-D4D429673647}"/>
              </a:ext>
            </a:extLst>
          </p:cNvPr>
          <p:cNvSpPr>
            <a:spLocks noChangeArrowheads="1"/>
          </p:cNvSpPr>
          <p:nvPr/>
        </p:nvSpPr>
        <p:spPr bwMode="auto">
          <a:xfrm>
            <a:off x="6140449" y="4465764"/>
            <a:ext cx="368300" cy="368300"/>
          </a:xfrm>
          <a:prstGeom prst="ellipse">
            <a:avLst/>
          </a:prstGeom>
          <a:noFill/>
          <a:ln w="38100">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Rectangle 13">
            <a:extLst>
              <a:ext uri="{FF2B5EF4-FFF2-40B4-BE49-F238E27FC236}">
                <a16:creationId xmlns:a16="http://schemas.microsoft.com/office/drawing/2014/main" id="{F30632B8-C072-4A22-9E7D-7C9F9BB4665C}"/>
              </a:ext>
            </a:extLst>
          </p:cNvPr>
          <p:cNvSpPr>
            <a:spLocks noChangeArrowheads="1"/>
          </p:cNvSpPr>
          <p:nvPr/>
        </p:nvSpPr>
        <p:spPr bwMode="auto">
          <a:xfrm>
            <a:off x="3935016" y="865124"/>
            <a:ext cx="4980384"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defTabSz="762000">
              <a:defRPr sz="2400">
                <a:solidFill>
                  <a:schemeClr val="tx1"/>
                </a:solidFill>
                <a:latin typeface="Times New Roman" pitchFamily="18" charset="0"/>
              </a:defRPr>
            </a:lvl1pPr>
            <a:lvl2pPr marL="571500" defTabSz="762000">
              <a:defRPr sz="2400">
                <a:solidFill>
                  <a:schemeClr val="tx1"/>
                </a:solidFill>
                <a:latin typeface="Times New Roman" pitchFamily="18" charset="0"/>
              </a:defRPr>
            </a:lvl2pPr>
            <a:lvl3pPr marL="1143000" defTabSz="762000">
              <a:defRPr sz="2400">
                <a:solidFill>
                  <a:schemeClr val="tx1"/>
                </a:solidFill>
                <a:latin typeface="Times New Roman" pitchFamily="18" charset="0"/>
              </a:defRPr>
            </a:lvl3pPr>
            <a:lvl4pPr marL="1714500" defTabSz="762000">
              <a:defRPr sz="2400">
                <a:solidFill>
                  <a:schemeClr val="tx1"/>
                </a:solidFill>
                <a:latin typeface="Times New Roman" pitchFamily="18" charset="0"/>
              </a:defRPr>
            </a:lvl4pPr>
            <a:lvl5pPr marL="2286000" defTabSz="762000">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7620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Arial" charset="0"/>
                <a:ea typeface="+mn-ea"/>
                <a:cs typeface="+mn-cs"/>
              </a:rPr>
              <a:t>Running Fix based on DR</a:t>
            </a:r>
          </a:p>
        </p:txBody>
      </p:sp>
    </p:spTree>
    <p:extLst>
      <p:ext uri="{BB962C8B-B14F-4D97-AF65-F5344CB8AC3E}">
        <p14:creationId xmlns:p14="http://schemas.microsoft.com/office/powerpoint/2010/main" val="245724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left)">
                                      <p:cBhvr>
                                        <p:cTn id="31" dur="500"/>
                                        <p:tgtEl>
                                          <p:spTgt spid="58"/>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57"/>
                                        </p:tgtEl>
                                        <p:attrNameLst>
                                          <p:attrName>style.visibility</p:attrName>
                                        </p:attrNameLst>
                                      </p:cBhvr>
                                      <p:to>
                                        <p:strVal val="visible"/>
                                      </p:to>
                                    </p:set>
                                  </p:childTnLst>
                                </p:cTn>
                              </p:par>
                            </p:childTnLst>
                          </p:cTn>
                        </p:par>
                        <p:par>
                          <p:cTn id="35" fill="hold">
                            <p:stCondLst>
                              <p:cond delay="1000"/>
                            </p:stCondLst>
                            <p:childTnLst>
                              <p:par>
                                <p:cTn id="36" presetID="1" presetClass="entr" presetSubtype="0" fill="hold" grpId="0" nodeType="afterEffect">
                                  <p:stCondLst>
                                    <p:cond delay="0"/>
                                  </p:stCondLst>
                                  <p:childTnLst>
                                    <p:set>
                                      <p:cBhvr>
                                        <p:cTn id="37" dur="1" fill="hold">
                                          <p:stCondLst>
                                            <p:cond delay="499"/>
                                          </p:stCondLst>
                                        </p:cTn>
                                        <p:tgtEl>
                                          <p:spTgt spid="60"/>
                                        </p:tgtEl>
                                        <p:attrNameLst>
                                          <p:attrName>style.visibility</p:attrName>
                                        </p:attrNameLst>
                                      </p:cBhvr>
                                      <p:to>
                                        <p:strVal val="visible"/>
                                      </p:to>
                                    </p:set>
                                  </p:childTnLst>
                                </p:cTn>
                              </p:par>
                            </p:childTnLst>
                          </p:cTn>
                        </p:par>
                        <p:par>
                          <p:cTn id="38" fill="hold">
                            <p:stCondLst>
                              <p:cond delay="1500"/>
                            </p:stCondLst>
                            <p:childTnLst>
                              <p:par>
                                <p:cTn id="39" presetID="1" presetClass="entr" presetSubtype="0" fill="hold" grpId="0" nodeType="afterEffect">
                                  <p:stCondLst>
                                    <p:cond delay="0"/>
                                  </p:stCondLst>
                                  <p:childTnLst>
                                    <p:set>
                                      <p:cBhvr>
                                        <p:cTn id="40" dur="1" fill="hold">
                                          <p:stCondLst>
                                            <p:cond delay="499"/>
                                          </p:stCondLst>
                                        </p:cTn>
                                        <p:tgtEl>
                                          <p:spTgt spid="48"/>
                                        </p:tgtEl>
                                        <p:attrNameLst>
                                          <p:attrName>style.visibility</p:attrName>
                                        </p:attrNameLst>
                                      </p:cBhvr>
                                      <p:to>
                                        <p:strVal val="visible"/>
                                      </p:to>
                                    </p:set>
                                  </p:childTnLst>
                                </p:cTn>
                              </p:par>
                            </p:childTnLst>
                          </p:cTn>
                        </p:par>
                        <p:par>
                          <p:cTn id="41" fill="hold">
                            <p:stCondLst>
                              <p:cond delay="2000"/>
                            </p:stCondLst>
                            <p:childTnLst>
                              <p:par>
                                <p:cTn id="42" presetID="1" presetClass="entr" presetSubtype="0" fill="hold" grpId="0" nodeType="afterEffect">
                                  <p:stCondLst>
                                    <p:cond delay="0"/>
                                  </p:stCondLst>
                                  <p:childTnLst>
                                    <p:set>
                                      <p:cBhvr>
                                        <p:cTn id="43" dur="1" fill="hold">
                                          <p:stCondLst>
                                            <p:cond delay="499"/>
                                          </p:stCondLst>
                                        </p:cTn>
                                        <p:tgtEl>
                                          <p:spTgt spid="59"/>
                                        </p:tgtEl>
                                        <p:attrNameLst>
                                          <p:attrName>style.visibility</p:attrName>
                                        </p:attrNameLst>
                                      </p:cBhvr>
                                      <p:to>
                                        <p:strVal val="visible"/>
                                      </p:to>
                                    </p:set>
                                  </p:childTnLst>
                                </p:cTn>
                              </p:par>
                            </p:childTnLst>
                          </p:cTn>
                        </p:par>
                        <p:par>
                          <p:cTn id="44" fill="hold">
                            <p:stCondLst>
                              <p:cond delay="2500"/>
                            </p:stCondLst>
                            <p:childTnLst>
                              <p:par>
                                <p:cTn id="45" presetID="1"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23" presetClass="entr" presetSubtype="16"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 calcmode="lin" valueType="num">
                                      <p:cBhvr>
                                        <p:cTn id="49" dur="500" fill="hold"/>
                                        <p:tgtEl>
                                          <p:spTgt spid="49"/>
                                        </p:tgtEl>
                                        <p:attrNameLst>
                                          <p:attrName>ppt_w</p:attrName>
                                        </p:attrNameLst>
                                      </p:cBhvr>
                                      <p:tavLst>
                                        <p:tav tm="0">
                                          <p:val>
                                            <p:fltVal val="0"/>
                                          </p:val>
                                        </p:tav>
                                        <p:tav tm="100000">
                                          <p:val>
                                            <p:strVal val="#ppt_w"/>
                                          </p:val>
                                        </p:tav>
                                      </p:tavLst>
                                    </p:anim>
                                    <p:anim calcmode="lin" valueType="num">
                                      <p:cBhvr>
                                        <p:cTn id="50" dur="500" fill="hold"/>
                                        <p:tgtEl>
                                          <p:spTgt spid="49"/>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wipe(left)">
                                      <p:cBhvr>
                                        <p:cTn id="55" dur="500"/>
                                        <p:tgtEl>
                                          <p:spTgt spid="63"/>
                                        </p:tgtEl>
                                      </p:cBhvr>
                                    </p:animEffect>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499"/>
                                          </p:stCondLst>
                                        </p:cTn>
                                        <p:tgtEl>
                                          <p:spTgt spid="62"/>
                                        </p:tgtEl>
                                        <p:attrNameLst>
                                          <p:attrName>style.visibility</p:attrName>
                                        </p:attrNameLst>
                                      </p:cBhvr>
                                      <p:to>
                                        <p:strVal val="visible"/>
                                      </p:to>
                                    </p:set>
                                  </p:childTnLst>
                                </p:cTn>
                              </p:par>
                            </p:childTnLst>
                          </p:cTn>
                        </p:par>
                        <p:par>
                          <p:cTn id="59" fill="hold">
                            <p:stCondLst>
                              <p:cond delay="1000"/>
                            </p:stCondLst>
                            <p:childTnLst>
                              <p:par>
                                <p:cTn id="60" presetID="1" presetClass="entr" presetSubtype="0" fill="hold" grpId="0" nodeType="afterEffect">
                                  <p:stCondLst>
                                    <p:cond delay="0"/>
                                  </p:stCondLst>
                                  <p:childTnLst>
                                    <p:set>
                                      <p:cBhvr>
                                        <p:cTn id="61" dur="1" fill="hold">
                                          <p:stCondLst>
                                            <p:cond delay="499"/>
                                          </p:stCondLst>
                                        </p:cTn>
                                        <p:tgtEl>
                                          <p:spTgt spid="65"/>
                                        </p:tgtEl>
                                        <p:attrNameLst>
                                          <p:attrName>style.visibility</p:attrName>
                                        </p:attrNameLst>
                                      </p:cBhvr>
                                      <p:to>
                                        <p:strVal val="visible"/>
                                      </p:to>
                                    </p:set>
                                  </p:childTnLst>
                                </p:cTn>
                              </p:par>
                            </p:childTnLst>
                          </p:cTn>
                        </p:par>
                        <p:par>
                          <p:cTn id="62" fill="hold">
                            <p:stCondLst>
                              <p:cond delay="1500"/>
                            </p:stCondLst>
                            <p:childTnLst>
                              <p:par>
                                <p:cTn id="63" presetID="1" presetClass="entr" presetSubtype="0" fill="hold" grpId="0" nodeType="afterEffect">
                                  <p:stCondLst>
                                    <p:cond delay="0"/>
                                  </p:stCondLst>
                                  <p:childTnLst>
                                    <p:set>
                                      <p:cBhvr>
                                        <p:cTn id="64" dur="1" fill="hold">
                                          <p:stCondLst>
                                            <p:cond delay="499"/>
                                          </p:stCondLst>
                                        </p:cTn>
                                        <p:tgtEl>
                                          <p:spTgt spid="64"/>
                                        </p:tgtEl>
                                        <p:attrNameLst>
                                          <p:attrName>style.visibility</p:attrName>
                                        </p:attrNameLst>
                                      </p:cBhvr>
                                      <p:to>
                                        <p:strVal val="visible"/>
                                      </p:to>
                                    </p:set>
                                  </p:childTnLst>
                                </p:cTn>
                              </p:par>
                            </p:childTnLst>
                          </p:cTn>
                        </p:par>
                        <p:par>
                          <p:cTn id="65" fill="hold">
                            <p:stCondLst>
                              <p:cond delay="2000"/>
                            </p:stCondLst>
                            <p:childTnLst>
                              <p:par>
                                <p:cTn id="66" presetID="1" presetClass="entr" presetSubtype="0" fill="hold" grpId="0" nodeType="afterEffect">
                                  <p:stCondLst>
                                    <p:cond delay="0"/>
                                  </p:stCondLst>
                                  <p:childTnLst>
                                    <p:set>
                                      <p:cBhvr>
                                        <p:cTn id="67" dur="1" fill="hold">
                                          <p:stCondLst>
                                            <p:cond delay="0"/>
                                          </p:stCondLst>
                                        </p:cTn>
                                        <p:tgtEl>
                                          <p:spTgt spid="66"/>
                                        </p:tgtEl>
                                        <p:attrNameLst>
                                          <p:attrName>style.visibility</p:attrName>
                                        </p:attrNameLst>
                                      </p:cBhvr>
                                      <p:to>
                                        <p:strVal val="visible"/>
                                      </p:to>
                                    </p:set>
                                  </p:childTnLst>
                                </p:cTn>
                              </p:par>
                            </p:childTnLst>
                          </p:cTn>
                        </p:par>
                        <p:par>
                          <p:cTn id="68" fill="hold">
                            <p:stCondLst>
                              <p:cond delay="2000"/>
                            </p:stCondLst>
                            <p:childTnLst>
                              <p:par>
                                <p:cTn id="69" presetID="1" presetClass="entr" presetSubtype="0" fill="hold" grpId="0" nodeType="afterEffect">
                                  <p:stCondLst>
                                    <p:cond delay="0"/>
                                  </p:stCondLst>
                                  <p:childTnLst>
                                    <p:set>
                                      <p:cBhvr>
                                        <p:cTn id="70" dur="1" fill="hold">
                                          <p:stCondLst>
                                            <p:cond delay="499"/>
                                          </p:stCondLst>
                                        </p:cTn>
                                        <p:tgtEl>
                                          <p:spTgt spid="67"/>
                                        </p:tgtEl>
                                        <p:attrNameLst>
                                          <p:attrName>style.visibility</p:attrName>
                                        </p:attrNameLst>
                                      </p:cBhvr>
                                      <p:to>
                                        <p:strVal val="visible"/>
                                      </p:to>
                                    </p:set>
                                  </p:childTnLst>
                                </p:cTn>
                              </p:par>
                            </p:childTnLst>
                          </p:cTn>
                        </p:par>
                        <p:par>
                          <p:cTn id="71" fill="hold">
                            <p:stCondLst>
                              <p:cond delay="2500"/>
                            </p:stCondLst>
                            <p:childTnLst>
                              <p:par>
                                <p:cTn id="72" presetID="1" presetClass="entr" presetSubtype="0" fill="hold" grpId="0" nodeType="afterEffect">
                                  <p:stCondLst>
                                    <p:cond delay="0"/>
                                  </p:stCondLst>
                                  <p:childTnLst>
                                    <p:set>
                                      <p:cBhvr>
                                        <p:cTn id="73" dur="1" fill="hold">
                                          <p:stCondLst>
                                            <p:cond delay="499"/>
                                          </p:stCondLst>
                                        </p:cTn>
                                        <p:tgtEl>
                                          <p:spTgt spid="68"/>
                                        </p:tgtEl>
                                        <p:attrNameLst>
                                          <p:attrName>style.visibility</p:attrName>
                                        </p:attrNameLst>
                                      </p:cBhvr>
                                      <p:to>
                                        <p:strVal val="visible"/>
                                      </p:to>
                                    </p:set>
                                  </p:childTnLst>
                                </p:cTn>
                              </p:par>
                            </p:childTnLst>
                          </p:cTn>
                        </p:par>
                        <p:par>
                          <p:cTn id="74" fill="hold">
                            <p:stCondLst>
                              <p:cond delay="3000"/>
                            </p:stCondLst>
                            <p:childTnLst>
                              <p:par>
                                <p:cTn id="75" presetID="23" presetClass="entr" presetSubtype="16" fill="hold" grpId="0" nodeType="afterEffect">
                                  <p:stCondLst>
                                    <p:cond delay="0"/>
                                  </p:stCondLst>
                                  <p:childTnLst>
                                    <p:set>
                                      <p:cBhvr>
                                        <p:cTn id="76" dur="1" fill="hold">
                                          <p:stCondLst>
                                            <p:cond delay="0"/>
                                          </p:stCondLst>
                                        </p:cTn>
                                        <p:tgtEl>
                                          <p:spTgt spid="69"/>
                                        </p:tgtEl>
                                        <p:attrNameLst>
                                          <p:attrName>style.visibility</p:attrName>
                                        </p:attrNameLst>
                                      </p:cBhvr>
                                      <p:to>
                                        <p:strVal val="visible"/>
                                      </p:to>
                                    </p:set>
                                    <p:anim calcmode="lin" valueType="num">
                                      <p:cBhvr>
                                        <p:cTn id="77" dur="500" fill="hold"/>
                                        <p:tgtEl>
                                          <p:spTgt spid="69"/>
                                        </p:tgtEl>
                                        <p:attrNameLst>
                                          <p:attrName>ppt_w</p:attrName>
                                        </p:attrNameLst>
                                      </p:cBhvr>
                                      <p:tavLst>
                                        <p:tav tm="0">
                                          <p:val>
                                            <p:fltVal val="0"/>
                                          </p:val>
                                        </p:tav>
                                        <p:tav tm="100000">
                                          <p:val>
                                            <p:strVal val="#ppt_w"/>
                                          </p:val>
                                        </p:tav>
                                      </p:tavLst>
                                    </p:anim>
                                    <p:anim calcmode="lin" valueType="num">
                                      <p:cBhvr>
                                        <p:cTn id="78" dur="500" fill="hold"/>
                                        <p:tgtEl>
                                          <p:spTgt spid="6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50" grpId="0"/>
      <p:bldP spid="52" grpId="0" animBg="1"/>
      <p:bldP spid="57" grpId="0" autoUpdateAnimBg="0"/>
      <p:bldP spid="58" grpId="0" animBg="1"/>
      <p:bldP spid="59" grpId="0" autoUpdateAnimBg="0"/>
      <p:bldP spid="60" grpId="0" autoUpdateAnimBg="0"/>
      <p:bldP spid="61" grpId="0"/>
      <p:bldP spid="62" grpId="0" autoUpdateAnimBg="0"/>
      <p:bldP spid="63" grpId="0" animBg="1"/>
      <p:bldP spid="64" grpId="0" animBg="1"/>
      <p:bldP spid="65" grpId="0" autoUpdateAnimBg="0"/>
      <p:bldP spid="66" grpId="0" animBg="1"/>
      <p:bldP spid="67" grpId="0" autoUpdateAnimBg="0"/>
      <p:bldP spid="68" grpId="0" animBg="1"/>
      <p:bldP spid="69" grpId="0" animBg="1"/>
      <p:bldP spid="7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3">
            <a:extLst>
              <a:ext uri="{FF2B5EF4-FFF2-40B4-BE49-F238E27FC236}">
                <a16:creationId xmlns:a16="http://schemas.microsoft.com/office/drawing/2014/main" id="{5B7A5B1B-0943-40DB-85AE-CF1BEB91C26B}"/>
              </a:ext>
            </a:extLst>
          </p:cNvPr>
          <p:cNvSpPr txBox="1">
            <a:spLocks/>
          </p:cNvSpPr>
          <p:nvPr/>
        </p:nvSpPr>
        <p:spPr>
          <a:xfrm>
            <a:off x="66675" y="228600"/>
            <a:ext cx="8991600" cy="6096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3200" kern="1200">
                <a:solidFill>
                  <a:schemeClr val="accent6"/>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3200" i="0" u="none" strike="noStrike" kern="1200" cap="none" spc="0" normalizeH="0" baseline="0" noProof="0" dirty="0">
                <a:ln>
                  <a:noFill/>
                </a:ln>
                <a:solidFill>
                  <a:prstClr val="black"/>
                </a:solidFill>
                <a:effectLst/>
                <a:uLnTx/>
                <a:uFillTx/>
                <a:latin typeface="Calibri"/>
                <a:ea typeface="+mn-ea"/>
                <a:cs typeface="+mn-cs"/>
              </a:rPr>
              <a:t>Sun – Run – Sun</a:t>
            </a:r>
          </a:p>
        </p:txBody>
      </p:sp>
      <p:pic>
        <p:nvPicPr>
          <p:cNvPr id="14" name="Picture 13">
            <a:extLst>
              <a:ext uri="{FF2B5EF4-FFF2-40B4-BE49-F238E27FC236}">
                <a16:creationId xmlns:a16="http://schemas.microsoft.com/office/drawing/2014/main" id="{27D7CDC9-6BD9-4E4C-A4F5-4EC088821458}"/>
              </a:ext>
            </a:extLst>
          </p:cNvPr>
          <p:cNvPicPr>
            <a:picLocks noChangeAspect="1"/>
          </p:cNvPicPr>
          <p:nvPr/>
        </p:nvPicPr>
        <p:blipFill rotWithShape="1">
          <a:blip r:embed="rId3"/>
          <a:srcRect l="3333" t="16063" b="15926"/>
          <a:stretch/>
        </p:blipFill>
        <p:spPr>
          <a:xfrm>
            <a:off x="-1587" y="1636236"/>
            <a:ext cx="9226914" cy="4439550"/>
          </a:xfrm>
          <a:prstGeom prst="rect">
            <a:avLst/>
          </a:prstGeom>
        </p:spPr>
      </p:pic>
      <p:sp>
        <p:nvSpPr>
          <p:cNvPr id="15" name="Text Box 4">
            <a:extLst>
              <a:ext uri="{FF2B5EF4-FFF2-40B4-BE49-F238E27FC236}">
                <a16:creationId xmlns:a16="http://schemas.microsoft.com/office/drawing/2014/main" id="{0CCD7D24-058A-405B-99DC-1CAE390ABD6E}"/>
              </a:ext>
            </a:extLst>
          </p:cNvPr>
          <p:cNvSpPr txBox="1">
            <a:spLocks noChangeArrowheads="1"/>
          </p:cNvSpPr>
          <p:nvPr/>
        </p:nvSpPr>
        <p:spPr bwMode="auto">
          <a:xfrm>
            <a:off x="5651500" y="5654675"/>
            <a:ext cx="10080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GB" altLang="en-US" sz="1800" b="0" i="0" u="none" strike="noStrike" kern="1200" cap="none" spc="0" normalizeH="0" baseline="0" noProof="0">
                <a:ln>
                  <a:noFill/>
                </a:ln>
                <a:solidFill>
                  <a:prstClr val="black"/>
                </a:solidFill>
                <a:effectLst/>
                <a:uLnTx/>
                <a:uFillTx/>
                <a:latin typeface="Arial" charset="0"/>
                <a:ea typeface="+mn-ea"/>
                <a:cs typeface="+mn-cs"/>
              </a:rPr>
              <a:t>1000Z</a:t>
            </a:r>
            <a:endParaRPr kumimoji="0" lang="en-US" alt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16" name="Line 5">
            <a:extLst>
              <a:ext uri="{FF2B5EF4-FFF2-40B4-BE49-F238E27FC236}">
                <a16:creationId xmlns:a16="http://schemas.microsoft.com/office/drawing/2014/main" id="{649D34E1-65CD-4CFE-BDA3-5F81E0AE2569}"/>
              </a:ext>
            </a:extLst>
          </p:cNvPr>
          <p:cNvSpPr>
            <a:spLocks noChangeShapeType="1"/>
          </p:cNvSpPr>
          <p:nvPr/>
        </p:nvSpPr>
        <p:spPr bwMode="auto">
          <a:xfrm flipV="1">
            <a:off x="900113" y="5445125"/>
            <a:ext cx="576262" cy="714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Rectangle 6">
            <a:extLst>
              <a:ext uri="{FF2B5EF4-FFF2-40B4-BE49-F238E27FC236}">
                <a16:creationId xmlns:a16="http://schemas.microsoft.com/office/drawing/2014/main" id="{181B3807-EF6C-45E4-BECC-1D87C9FF7D90}"/>
              </a:ext>
            </a:extLst>
          </p:cNvPr>
          <p:cNvSpPr>
            <a:spLocks noChangeArrowheads="1"/>
          </p:cNvSpPr>
          <p:nvPr/>
        </p:nvSpPr>
        <p:spPr bwMode="auto">
          <a:xfrm>
            <a:off x="3492500" y="5583238"/>
            <a:ext cx="831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GB" altLang="en-US" sz="1800" b="0" i="0" u="none" strike="noStrike" kern="1200" cap="none" spc="0" normalizeH="0" baseline="0" noProof="0">
                <a:ln>
                  <a:noFill/>
                </a:ln>
                <a:solidFill>
                  <a:prstClr val="black"/>
                </a:solidFill>
                <a:effectLst/>
                <a:uLnTx/>
                <a:uFillTx/>
                <a:latin typeface="Arial" charset="0"/>
                <a:ea typeface="+mn-ea"/>
                <a:cs typeface="+mn-cs"/>
              </a:rPr>
              <a:t>1206Z</a:t>
            </a:r>
            <a:endParaRPr kumimoji="0" lang="en-US" alt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22" name="Rectangle 7">
            <a:extLst>
              <a:ext uri="{FF2B5EF4-FFF2-40B4-BE49-F238E27FC236}">
                <a16:creationId xmlns:a16="http://schemas.microsoft.com/office/drawing/2014/main" id="{47F69F6F-9C6F-4B87-9EC7-FF891F4F1E6B}"/>
              </a:ext>
            </a:extLst>
          </p:cNvPr>
          <p:cNvSpPr>
            <a:spLocks noChangeArrowheads="1"/>
          </p:cNvSpPr>
          <p:nvPr/>
        </p:nvSpPr>
        <p:spPr bwMode="auto">
          <a:xfrm>
            <a:off x="468313" y="5583238"/>
            <a:ext cx="831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GB" altLang="en-US" sz="1800" b="0" i="0" u="none" strike="noStrike" kern="1200" cap="none" spc="0" normalizeH="0" baseline="0" noProof="0">
                <a:ln>
                  <a:noFill/>
                </a:ln>
                <a:solidFill>
                  <a:prstClr val="black"/>
                </a:solidFill>
                <a:effectLst/>
                <a:uLnTx/>
                <a:uFillTx/>
                <a:latin typeface="Arial" charset="0"/>
                <a:ea typeface="+mn-ea"/>
                <a:cs typeface="+mn-cs"/>
              </a:rPr>
              <a:t>1500Z</a:t>
            </a:r>
            <a:endParaRPr kumimoji="0" lang="en-US" alt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23" name="Line 8">
            <a:extLst>
              <a:ext uri="{FF2B5EF4-FFF2-40B4-BE49-F238E27FC236}">
                <a16:creationId xmlns:a16="http://schemas.microsoft.com/office/drawing/2014/main" id="{66137020-A045-4623-A440-C482BC01101C}"/>
              </a:ext>
            </a:extLst>
          </p:cNvPr>
          <p:cNvSpPr>
            <a:spLocks noChangeShapeType="1"/>
          </p:cNvSpPr>
          <p:nvPr/>
        </p:nvSpPr>
        <p:spPr bwMode="auto">
          <a:xfrm flipV="1">
            <a:off x="4357688" y="5445125"/>
            <a:ext cx="358775" cy="714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Line 9">
            <a:extLst>
              <a:ext uri="{FF2B5EF4-FFF2-40B4-BE49-F238E27FC236}">
                <a16:creationId xmlns:a16="http://schemas.microsoft.com/office/drawing/2014/main" id="{B70AB02D-89DE-4C68-A318-F87123E18F58}"/>
              </a:ext>
            </a:extLst>
          </p:cNvPr>
          <p:cNvSpPr>
            <a:spLocks noChangeShapeType="1"/>
          </p:cNvSpPr>
          <p:nvPr/>
        </p:nvSpPr>
        <p:spPr bwMode="auto">
          <a:xfrm flipV="1">
            <a:off x="6516688" y="5518150"/>
            <a:ext cx="360362"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val 7">
            <a:extLst>
              <a:ext uri="{FF2B5EF4-FFF2-40B4-BE49-F238E27FC236}">
                <a16:creationId xmlns:a16="http://schemas.microsoft.com/office/drawing/2014/main" id="{B3E2FF82-1BF6-4440-BDD2-DCEDA9FB0EE7}"/>
              </a:ext>
            </a:extLst>
          </p:cNvPr>
          <p:cNvSpPr>
            <a:spLocks noChangeArrowheads="1"/>
          </p:cNvSpPr>
          <p:nvPr/>
        </p:nvSpPr>
        <p:spPr bwMode="auto">
          <a:xfrm>
            <a:off x="6886473" y="5382980"/>
            <a:ext cx="144463" cy="14287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val 7">
            <a:extLst>
              <a:ext uri="{FF2B5EF4-FFF2-40B4-BE49-F238E27FC236}">
                <a16:creationId xmlns:a16="http://schemas.microsoft.com/office/drawing/2014/main" id="{A786A081-DFF9-4D28-B920-66F9C38886DE}"/>
              </a:ext>
            </a:extLst>
          </p:cNvPr>
          <p:cNvSpPr>
            <a:spLocks noChangeArrowheads="1"/>
          </p:cNvSpPr>
          <p:nvPr/>
        </p:nvSpPr>
        <p:spPr bwMode="auto">
          <a:xfrm>
            <a:off x="4706654" y="5368925"/>
            <a:ext cx="144463" cy="14287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val 7">
            <a:extLst>
              <a:ext uri="{FF2B5EF4-FFF2-40B4-BE49-F238E27FC236}">
                <a16:creationId xmlns:a16="http://schemas.microsoft.com/office/drawing/2014/main" id="{059D62F6-DDCF-4548-B14F-0767BC7BE137}"/>
              </a:ext>
            </a:extLst>
          </p:cNvPr>
          <p:cNvSpPr>
            <a:spLocks noChangeArrowheads="1"/>
          </p:cNvSpPr>
          <p:nvPr/>
        </p:nvSpPr>
        <p:spPr bwMode="auto">
          <a:xfrm>
            <a:off x="1676400" y="5368924"/>
            <a:ext cx="144463" cy="14287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Text Box 6">
            <a:extLst>
              <a:ext uri="{FF2B5EF4-FFF2-40B4-BE49-F238E27FC236}">
                <a16:creationId xmlns:a16="http://schemas.microsoft.com/office/drawing/2014/main" id="{866A4D7B-127C-44A7-BE76-3D97B8C9B3E8}"/>
              </a:ext>
            </a:extLst>
          </p:cNvPr>
          <p:cNvSpPr txBox="1">
            <a:spLocks noChangeArrowheads="1"/>
          </p:cNvSpPr>
          <p:nvPr/>
        </p:nvSpPr>
        <p:spPr bwMode="auto">
          <a:xfrm>
            <a:off x="2796985" y="2285531"/>
            <a:ext cx="362976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mn-ea"/>
                <a:cs typeface="+mn-cs"/>
              </a:rPr>
              <a:t>Sun’s Geographic Position (GP).</a:t>
            </a:r>
          </a:p>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mn-ea"/>
                <a:cs typeface="Arial" charset="0"/>
              </a:rPr>
              <a:t>Sun Rises in The East and Sets in the West.</a:t>
            </a:r>
          </a:p>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mn-ea"/>
                <a:cs typeface="Arial" charset="0"/>
              </a:rPr>
              <a:t>The GP moves westerly with the Sun due to the Earth’ rotation.</a:t>
            </a:r>
          </a:p>
        </p:txBody>
      </p:sp>
      <p:cxnSp>
        <p:nvCxnSpPr>
          <p:cNvPr id="30" name="Straight Arrow Connector 29">
            <a:extLst>
              <a:ext uri="{FF2B5EF4-FFF2-40B4-BE49-F238E27FC236}">
                <a16:creationId xmlns:a16="http://schemas.microsoft.com/office/drawing/2014/main" id="{0E5638AF-68E1-4A57-B7C6-4D0A3782991A}"/>
              </a:ext>
            </a:extLst>
          </p:cNvPr>
          <p:cNvCxnSpPr/>
          <p:nvPr/>
        </p:nvCxnSpPr>
        <p:spPr>
          <a:xfrm flipH="1">
            <a:off x="1422117" y="5257800"/>
            <a:ext cx="68580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8D81ABE-26F1-4D7B-AF1B-41A26217EB27}"/>
              </a:ext>
            </a:extLst>
          </p:cNvPr>
          <p:cNvSpPr txBox="1"/>
          <p:nvPr/>
        </p:nvSpPr>
        <p:spPr>
          <a:xfrm>
            <a:off x="289367" y="837092"/>
            <a:ext cx="78640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Using a Running Fix and applying the principles of the Altitude Intercept Method, we can gain a fix during the day but just using the Sun</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75242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P spid="24" grpId="0" animBg="1"/>
      <p:bldP spid="26" grpId="0" animBg="1"/>
      <p:bldP spid="27" grpId="0" animBg="1"/>
      <p:bldP spid="2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3">
            <a:extLst>
              <a:ext uri="{FF2B5EF4-FFF2-40B4-BE49-F238E27FC236}">
                <a16:creationId xmlns:a16="http://schemas.microsoft.com/office/drawing/2014/main" id="{5B7A5B1B-0943-40DB-85AE-CF1BEB91C26B}"/>
              </a:ext>
            </a:extLst>
          </p:cNvPr>
          <p:cNvSpPr txBox="1">
            <a:spLocks/>
          </p:cNvSpPr>
          <p:nvPr/>
        </p:nvSpPr>
        <p:spPr>
          <a:xfrm>
            <a:off x="66675" y="228600"/>
            <a:ext cx="8991600" cy="6096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3200" kern="1200">
                <a:solidFill>
                  <a:schemeClr val="accent6"/>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3200" i="0" u="none" strike="noStrike" kern="1200" cap="none" spc="0" normalizeH="0" baseline="0" noProof="0" dirty="0">
                <a:ln>
                  <a:noFill/>
                </a:ln>
                <a:solidFill>
                  <a:prstClr val="black"/>
                </a:solidFill>
                <a:effectLst/>
                <a:uLnTx/>
                <a:uFillTx/>
                <a:latin typeface="Calibri"/>
                <a:ea typeface="+mn-ea"/>
                <a:cs typeface="+mn-cs"/>
              </a:rPr>
              <a:t>Sun – Run – Sun</a:t>
            </a:r>
          </a:p>
        </p:txBody>
      </p:sp>
      <p:pic>
        <p:nvPicPr>
          <p:cNvPr id="13" name="Picture 12">
            <a:extLst>
              <a:ext uri="{FF2B5EF4-FFF2-40B4-BE49-F238E27FC236}">
                <a16:creationId xmlns:a16="http://schemas.microsoft.com/office/drawing/2014/main" id="{482EA852-71DA-41DF-9867-3E50D7908064}"/>
              </a:ext>
            </a:extLst>
          </p:cNvPr>
          <p:cNvPicPr>
            <a:picLocks noChangeAspect="1"/>
          </p:cNvPicPr>
          <p:nvPr/>
        </p:nvPicPr>
        <p:blipFill rotWithShape="1">
          <a:blip r:embed="rId3"/>
          <a:srcRect l="3333" t="16063" b="15926"/>
          <a:stretch/>
        </p:blipFill>
        <p:spPr>
          <a:xfrm>
            <a:off x="-1587" y="1636236"/>
            <a:ext cx="9226914" cy="4439550"/>
          </a:xfrm>
          <a:prstGeom prst="rect">
            <a:avLst/>
          </a:prstGeom>
        </p:spPr>
      </p:pic>
      <p:sp>
        <p:nvSpPr>
          <p:cNvPr id="14" name="TextBox 13">
            <a:extLst>
              <a:ext uri="{FF2B5EF4-FFF2-40B4-BE49-F238E27FC236}">
                <a16:creationId xmlns:a16="http://schemas.microsoft.com/office/drawing/2014/main" id="{7F8D2A33-CB64-4BD2-BB13-E0B91F0E2231}"/>
              </a:ext>
            </a:extLst>
          </p:cNvPr>
          <p:cNvSpPr txBox="1"/>
          <p:nvPr/>
        </p:nvSpPr>
        <p:spPr>
          <a:xfrm>
            <a:off x="289367" y="837092"/>
            <a:ext cx="78640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Using a Running Fix and applying the principles of the Altitude Intercept Method, we can gain a fix during the day but just using the Sun.</a:t>
            </a:r>
          </a:p>
        </p:txBody>
      </p:sp>
      <p:sp>
        <p:nvSpPr>
          <p:cNvPr id="15" name="Freeform 4">
            <a:extLst>
              <a:ext uri="{FF2B5EF4-FFF2-40B4-BE49-F238E27FC236}">
                <a16:creationId xmlns:a16="http://schemas.microsoft.com/office/drawing/2014/main" id="{051D6060-9540-4586-9F1A-8B67BEDB8625}"/>
              </a:ext>
            </a:extLst>
          </p:cNvPr>
          <p:cNvSpPr>
            <a:spLocks/>
          </p:cNvSpPr>
          <p:nvPr/>
        </p:nvSpPr>
        <p:spPr bwMode="auto">
          <a:xfrm>
            <a:off x="4284663" y="2349500"/>
            <a:ext cx="1152525" cy="1008063"/>
          </a:xfrm>
          <a:custGeom>
            <a:avLst/>
            <a:gdLst>
              <a:gd name="T0" fmla="*/ 0 w 726"/>
              <a:gd name="T1" fmla="*/ 635 h 635"/>
              <a:gd name="T2" fmla="*/ 181 w 726"/>
              <a:gd name="T3" fmla="*/ 363 h 635"/>
              <a:gd name="T4" fmla="*/ 499 w 726"/>
              <a:gd name="T5" fmla="*/ 90 h 635"/>
              <a:gd name="T6" fmla="*/ 726 w 726"/>
              <a:gd name="T7" fmla="*/ 0 h 635"/>
            </a:gdLst>
            <a:ahLst/>
            <a:cxnLst>
              <a:cxn ang="0">
                <a:pos x="T0" y="T1"/>
              </a:cxn>
              <a:cxn ang="0">
                <a:pos x="T2" y="T3"/>
              </a:cxn>
              <a:cxn ang="0">
                <a:pos x="T4" y="T5"/>
              </a:cxn>
              <a:cxn ang="0">
                <a:pos x="T6" y="T7"/>
              </a:cxn>
            </a:cxnLst>
            <a:rect l="0" t="0" r="r" b="b"/>
            <a:pathLst>
              <a:path w="726" h="635">
                <a:moveTo>
                  <a:pt x="0" y="635"/>
                </a:moveTo>
                <a:cubicBezTo>
                  <a:pt x="49" y="544"/>
                  <a:pt x="98" y="454"/>
                  <a:pt x="181" y="363"/>
                </a:cubicBezTo>
                <a:cubicBezTo>
                  <a:pt x="264" y="272"/>
                  <a:pt x="408" y="150"/>
                  <a:pt x="499" y="90"/>
                </a:cubicBezTo>
                <a:cubicBezTo>
                  <a:pt x="590" y="30"/>
                  <a:pt x="658" y="15"/>
                  <a:pt x="726" y="0"/>
                </a:cubicBezTo>
              </a:path>
            </a:pathLst>
          </a:custGeom>
          <a:noFill/>
          <a:ln w="9525">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Line 5">
            <a:extLst>
              <a:ext uri="{FF2B5EF4-FFF2-40B4-BE49-F238E27FC236}">
                <a16:creationId xmlns:a16="http://schemas.microsoft.com/office/drawing/2014/main" id="{87B8F428-1587-4F00-8D98-A11B2D76512B}"/>
              </a:ext>
            </a:extLst>
          </p:cNvPr>
          <p:cNvSpPr>
            <a:spLocks noChangeShapeType="1"/>
          </p:cNvSpPr>
          <p:nvPr/>
        </p:nvSpPr>
        <p:spPr bwMode="auto">
          <a:xfrm flipH="1" flipV="1">
            <a:off x="4643438" y="2852738"/>
            <a:ext cx="2233612" cy="2592387"/>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Text Box 6">
            <a:extLst>
              <a:ext uri="{FF2B5EF4-FFF2-40B4-BE49-F238E27FC236}">
                <a16:creationId xmlns:a16="http://schemas.microsoft.com/office/drawing/2014/main" id="{A5E6E93A-735B-4BF7-8FD3-EDEBF1560015}"/>
              </a:ext>
            </a:extLst>
          </p:cNvPr>
          <p:cNvSpPr txBox="1">
            <a:spLocks noChangeArrowheads="1"/>
          </p:cNvSpPr>
          <p:nvPr/>
        </p:nvSpPr>
        <p:spPr bwMode="auto">
          <a:xfrm>
            <a:off x="5897133" y="3746102"/>
            <a:ext cx="1971675"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mn-ea"/>
                <a:cs typeface="+mn-cs"/>
              </a:rPr>
              <a:t>90</a:t>
            </a:r>
            <a:r>
              <a:rPr kumimoji="0" lang="en-US"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mn-ea"/>
                <a:cs typeface="Arial" charset="0"/>
              </a:rPr>
              <a:t>º - </a:t>
            </a:r>
            <a:r>
              <a:rPr kumimoji="0" lang="en-GB"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mn-ea"/>
                <a:cs typeface="+mn-cs"/>
              </a:rPr>
              <a:t>Alt = Co-Alt</a:t>
            </a:r>
          </a:p>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mn-ea"/>
                <a:cs typeface="+mn-cs"/>
              </a:rPr>
              <a:t>37</a:t>
            </a:r>
            <a:r>
              <a:rPr kumimoji="0" lang="en-US"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mn-ea"/>
                <a:cs typeface="Arial" charset="0"/>
              </a:rPr>
              <a:t>º 38.6’ </a:t>
            </a:r>
          </a:p>
        </p:txBody>
      </p:sp>
      <p:sp>
        <p:nvSpPr>
          <p:cNvPr id="18" name="Oval 7">
            <a:extLst>
              <a:ext uri="{FF2B5EF4-FFF2-40B4-BE49-F238E27FC236}">
                <a16:creationId xmlns:a16="http://schemas.microsoft.com/office/drawing/2014/main" id="{BF926692-BB84-43ED-BF76-842A1C795EDE}"/>
              </a:ext>
            </a:extLst>
          </p:cNvPr>
          <p:cNvSpPr>
            <a:spLocks noChangeArrowheads="1"/>
          </p:cNvSpPr>
          <p:nvPr/>
        </p:nvSpPr>
        <p:spPr bwMode="auto">
          <a:xfrm>
            <a:off x="6804025" y="5373688"/>
            <a:ext cx="144463" cy="14287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 Box 6">
            <a:extLst>
              <a:ext uri="{FF2B5EF4-FFF2-40B4-BE49-F238E27FC236}">
                <a16:creationId xmlns:a16="http://schemas.microsoft.com/office/drawing/2014/main" id="{85C4EFED-BC1A-4DCD-B91D-AEE9B476255F}"/>
              </a:ext>
            </a:extLst>
          </p:cNvPr>
          <p:cNvSpPr txBox="1">
            <a:spLocks noChangeArrowheads="1"/>
          </p:cNvSpPr>
          <p:nvPr/>
        </p:nvSpPr>
        <p:spPr bwMode="auto">
          <a:xfrm>
            <a:off x="1406035" y="2367085"/>
            <a:ext cx="249603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mn-ea"/>
                <a:cs typeface="+mn-cs"/>
              </a:rPr>
              <a:t>The Height Observed at 1000Z  = </a:t>
            </a:r>
            <a:r>
              <a:rPr kumimoji="0" lang="en-GB"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mn-ea"/>
                <a:cs typeface="+mn-cs"/>
              </a:rPr>
              <a:t>52</a:t>
            </a:r>
            <a:r>
              <a:rPr kumimoji="0" lang="en-US"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mn-ea"/>
                <a:cs typeface="Arial" charset="0"/>
              </a:rPr>
              <a:t>º 21.4’ </a:t>
            </a:r>
          </a:p>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mn-ea"/>
              <a:cs typeface="Arial" charset="0"/>
            </a:endParaRPr>
          </a:p>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mn-ea"/>
                <a:cs typeface="Arial" charset="0"/>
              </a:rPr>
              <a:t>What is the Co-Alt?</a:t>
            </a:r>
          </a:p>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mn-ea"/>
                <a:cs typeface="Arial" charset="0"/>
              </a:rPr>
              <a:t>What is the distance? </a:t>
            </a:r>
            <a:endParaRPr kumimoji="0" lang="en-US"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mn-ea"/>
              <a:cs typeface="+mn-cs"/>
            </a:endParaRPr>
          </a:p>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mn-ea"/>
              <a:cs typeface="Arial" charset="0"/>
            </a:endParaRPr>
          </a:p>
        </p:txBody>
      </p:sp>
      <p:sp>
        <p:nvSpPr>
          <p:cNvPr id="20" name="Text Box 6">
            <a:extLst>
              <a:ext uri="{FF2B5EF4-FFF2-40B4-BE49-F238E27FC236}">
                <a16:creationId xmlns:a16="http://schemas.microsoft.com/office/drawing/2014/main" id="{CD23CD2B-B474-40C7-8649-1F2CFFB6050F}"/>
              </a:ext>
            </a:extLst>
          </p:cNvPr>
          <p:cNvSpPr txBox="1">
            <a:spLocks noChangeArrowheads="1"/>
          </p:cNvSpPr>
          <p:nvPr/>
        </p:nvSpPr>
        <p:spPr bwMode="auto">
          <a:xfrm>
            <a:off x="6638497" y="4511882"/>
            <a:ext cx="19716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mn-ea"/>
                <a:cs typeface="Arial" charset="0"/>
              </a:rPr>
              <a:t>Co-Alt x 60nm = 2258.6 NM</a:t>
            </a:r>
            <a:endParaRPr kumimoji="0" lang="en-US"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mn-ea"/>
              <a:cs typeface="Arial" charset="0"/>
            </a:endParaRPr>
          </a:p>
        </p:txBody>
      </p:sp>
      <p:sp>
        <p:nvSpPr>
          <p:cNvPr id="21" name="TextBox 20">
            <a:extLst>
              <a:ext uri="{FF2B5EF4-FFF2-40B4-BE49-F238E27FC236}">
                <a16:creationId xmlns:a16="http://schemas.microsoft.com/office/drawing/2014/main" id="{D1DFB5BB-7573-4FE5-B214-3FA59FAA643E}"/>
              </a:ext>
            </a:extLst>
          </p:cNvPr>
          <p:cNvSpPr txBox="1"/>
          <p:nvPr/>
        </p:nvSpPr>
        <p:spPr>
          <a:xfrm>
            <a:off x="1165667" y="1807389"/>
            <a:ext cx="371113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Sun Sight taken during the Morning</a:t>
            </a:r>
          </a:p>
        </p:txBody>
      </p:sp>
    </p:spTree>
    <p:extLst>
      <p:ext uri="{BB962C8B-B14F-4D97-AF65-F5344CB8AC3E}">
        <p14:creationId xmlns:p14="http://schemas.microsoft.com/office/powerpoint/2010/main" val="161487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P spid="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3">
            <a:extLst>
              <a:ext uri="{FF2B5EF4-FFF2-40B4-BE49-F238E27FC236}">
                <a16:creationId xmlns:a16="http://schemas.microsoft.com/office/drawing/2014/main" id="{5B7A5B1B-0943-40DB-85AE-CF1BEB91C26B}"/>
              </a:ext>
            </a:extLst>
          </p:cNvPr>
          <p:cNvSpPr txBox="1">
            <a:spLocks/>
          </p:cNvSpPr>
          <p:nvPr/>
        </p:nvSpPr>
        <p:spPr>
          <a:xfrm>
            <a:off x="66675" y="228600"/>
            <a:ext cx="8991600" cy="6096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3200" kern="1200">
                <a:solidFill>
                  <a:schemeClr val="accent6"/>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3200" i="0" u="none" strike="noStrike" kern="1200" cap="none" spc="0" normalizeH="0" baseline="0" noProof="0" dirty="0">
                <a:ln>
                  <a:noFill/>
                </a:ln>
                <a:solidFill>
                  <a:prstClr val="black"/>
                </a:solidFill>
                <a:effectLst/>
                <a:uLnTx/>
                <a:uFillTx/>
                <a:latin typeface="Calibri"/>
                <a:ea typeface="+mn-ea"/>
                <a:cs typeface="+mn-cs"/>
              </a:rPr>
              <a:t>Sun – Run – Sun</a:t>
            </a:r>
          </a:p>
        </p:txBody>
      </p:sp>
      <p:pic>
        <p:nvPicPr>
          <p:cNvPr id="13" name="Picture 12">
            <a:extLst>
              <a:ext uri="{FF2B5EF4-FFF2-40B4-BE49-F238E27FC236}">
                <a16:creationId xmlns:a16="http://schemas.microsoft.com/office/drawing/2014/main" id="{A2337F50-43EB-4300-9F23-9222268177EB}"/>
              </a:ext>
            </a:extLst>
          </p:cNvPr>
          <p:cNvPicPr>
            <a:picLocks noChangeAspect="1"/>
          </p:cNvPicPr>
          <p:nvPr/>
        </p:nvPicPr>
        <p:blipFill rotWithShape="1">
          <a:blip r:embed="rId3"/>
          <a:srcRect l="3333" t="16063" b="15926"/>
          <a:stretch/>
        </p:blipFill>
        <p:spPr>
          <a:xfrm>
            <a:off x="-1587" y="1636236"/>
            <a:ext cx="9226914" cy="4439550"/>
          </a:xfrm>
          <a:prstGeom prst="rect">
            <a:avLst/>
          </a:prstGeom>
        </p:spPr>
      </p:pic>
      <p:sp>
        <p:nvSpPr>
          <p:cNvPr id="14" name="TextBox 13">
            <a:extLst>
              <a:ext uri="{FF2B5EF4-FFF2-40B4-BE49-F238E27FC236}">
                <a16:creationId xmlns:a16="http://schemas.microsoft.com/office/drawing/2014/main" id="{F4C60A82-04A5-4711-AC81-DEACC61AE781}"/>
              </a:ext>
            </a:extLst>
          </p:cNvPr>
          <p:cNvSpPr txBox="1"/>
          <p:nvPr/>
        </p:nvSpPr>
        <p:spPr>
          <a:xfrm>
            <a:off x="289367" y="837092"/>
            <a:ext cx="78640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Using a Running Fix and applying the principles of the Altitude Intercept Method, we can gain a fix during the day but just using the Sun.</a:t>
            </a:r>
          </a:p>
        </p:txBody>
      </p:sp>
      <p:sp>
        <p:nvSpPr>
          <p:cNvPr id="15" name="Line 7">
            <a:extLst>
              <a:ext uri="{FF2B5EF4-FFF2-40B4-BE49-F238E27FC236}">
                <a16:creationId xmlns:a16="http://schemas.microsoft.com/office/drawing/2014/main" id="{69F18621-AE5A-4926-A0BF-4299A0746A2F}"/>
              </a:ext>
            </a:extLst>
          </p:cNvPr>
          <p:cNvSpPr>
            <a:spLocks noChangeShapeType="1"/>
          </p:cNvSpPr>
          <p:nvPr/>
        </p:nvSpPr>
        <p:spPr bwMode="auto">
          <a:xfrm flipH="1" flipV="1">
            <a:off x="4572000" y="2997200"/>
            <a:ext cx="71438" cy="23034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8">
            <a:extLst>
              <a:ext uri="{FF2B5EF4-FFF2-40B4-BE49-F238E27FC236}">
                <a16:creationId xmlns:a16="http://schemas.microsoft.com/office/drawing/2014/main" id="{99A50081-5456-431D-B75C-B372FD91C3EF}"/>
              </a:ext>
            </a:extLst>
          </p:cNvPr>
          <p:cNvSpPr>
            <a:spLocks/>
          </p:cNvSpPr>
          <p:nvPr/>
        </p:nvSpPr>
        <p:spPr bwMode="auto">
          <a:xfrm rot="2203598">
            <a:off x="4067175" y="2636838"/>
            <a:ext cx="1152525" cy="936625"/>
          </a:xfrm>
          <a:custGeom>
            <a:avLst/>
            <a:gdLst>
              <a:gd name="T0" fmla="*/ 0 w 726"/>
              <a:gd name="T1" fmla="*/ 635 h 635"/>
              <a:gd name="T2" fmla="*/ 181 w 726"/>
              <a:gd name="T3" fmla="*/ 363 h 635"/>
              <a:gd name="T4" fmla="*/ 499 w 726"/>
              <a:gd name="T5" fmla="*/ 90 h 635"/>
              <a:gd name="T6" fmla="*/ 726 w 726"/>
              <a:gd name="T7" fmla="*/ 0 h 635"/>
            </a:gdLst>
            <a:ahLst/>
            <a:cxnLst>
              <a:cxn ang="0">
                <a:pos x="T0" y="T1"/>
              </a:cxn>
              <a:cxn ang="0">
                <a:pos x="T2" y="T3"/>
              </a:cxn>
              <a:cxn ang="0">
                <a:pos x="T4" y="T5"/>
              </a:cxn>
              <a:cxn ang="0">
                <a:pos x="T6" y="T7"/>
              </a:cxn>
            </a:cxnLst>
            <a:rect l="0" t="0" r="r" b="b"/>
            <a:pathLst>
              <a:path w="726" h="635">
                <a:moveTo>
                  <a:pt x="0" y="635"/>
                </a:moveTo>
                <a:cubicBezTo>
                  <a:pt x="49" y="544"/>
                  <a:pt x="98" y="454"/>
                  <a:pt x="181" y="363"/>
                </a:cubicBezTo>
                <a:cubicBezTo>
                  <a:pt x="264" y="272"/>
                  <a:pt x="408" y="150"/>
                  <a:pt x="499" y="90"/>
                </a:cubicBezTo>
                <a:cubicBezTo>
                  <a:pt x="590" y="30"/>
                  <a:pt x="658" y="15"/>
                  <a:pt x="726" y="0"/>
                </a:cubicBezTo>
              </a:path>
            </a:pathLst>
          </a:custGeom>
          <a:noFill/>
          <a:ln w="9525">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Freeform 9">
            <a:extLst>
              <a:ext uri="{FF2B5EF4-FFF2-40B4-BE49-F238E27FC236}">
                <a16:creationId xmlns:a16="http://schemas.microsoft.com/office/drawing/2014/main" id="{F90B7D9C-1D3D-4727-88A0-EEB4E3E509B3}"/>
              </a:ext>
            </a:extLst>
          </p:cNvPr>
          <p:cNvSpPr>
            <a:spLocks/>
          </p:cNvSpPr>
          <p:nvPr/>
        </p:nvSpPr>
        <p:spPr bwMode="auto">
          <a:xfrm>
            <a:off x="4427538" y="2205038"/>
            <a:ext cx="1152525" cy="1008062"/>
          </a:xfrm>
          <a:custGeom>
            <a:avLst/>
            <a:gdLst>
              <a:gd name="T0" fmla="*/ 0 w 726"/>
              <a:gd name="T1" fmla="*/ 635 h 635"/>
              <a:gd name="T2" fmla="*/ 181 w 726"/>
              <a:gd name="T3" fmla="*/ 363 h 635"/>
              <a:gd name="T4" fmla="*/ 499 w 726"/>
              <a:gd name="T5" fmla="*/ 90 h 635"/>
              <a:gd name="T6" fmla="*/ 726 w 726"/>
              <a:gd name="T7" fmla="*/ 0 h 635"/>
            </a:gdLst>
            <a:ahLst/>
            <a:cxnLst>
              <a:cxn ang="0">
                <a:pos x="T0" y="T1"/>
              </a:cxn>
              <a:cxn ang="0">
                <a:pos x="T2" y="T3"/>
              </a:cxn>
              <a:cxn ang="0">
                <a:pos x="T4" y="T5"/>
              </a:cxn>
              <a:cxn ang="0">
                <a:pos x="T6" y="T7"/>
              </a:cxn>
            </a:cxnLst>
            <a:rect l="0" t="0" r="r" b="b"/>
            <a:pathLst>
              <a:path w="726" h="635">
                <a:moveTo>
                  <a:pt x="0" y="635"/>
                </a:moveTo>
                <a:cubicBezTo>
                  <a:pt x="49" y="544"/>
                  <a:pt x="98" y="454"/>
                  <a:pt x="181" y="363"/>
                </a:cubicBezTo>
                <a:cubicBezTo>
                  <a:pt x="264" y="272"/>
                  <a:pt x="408" y="150"/>
                  <a:pt x="499" y="90"/>
                </a:cubicBezTo>
                <a:cubicBezTo>
                  <a:pt x="590" y="30"/>
                  <a:pt x="658" y="15"/>
                  <a:pt x="726" y="0"/>
                </a:cubicBezTo>
              </a:path>
            </a:pathLst>
          </a:custGeom>
          <a:noFill/>
          <a:ln w="9525">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val 11">
            <a:extLst>
              <a:ext uri="{FF2B5EF4-FFF2-40B4-BE49-F238E27FC236}">
                <a16:creationId xmlns:a16="http://schemas.microsoft.com/office/drawing/2014/main" id="{14305D10-9386-41EA-9954-BA24CA4DDF14}"/>
              </a:ext>
            </a:extLst>
          </p:cNvPr>
          <p:cNvSpPr>
            <a:spLocks noChangeArrowheads="1"/>
          </p:cNvSpPr>
          <p:nvPr/>
        </p:nvSpPr>
        <p:spPr bwMode="auto">
          <a:xfrm>
            <a:off x="4572000" y="5373688"/>
            <a:ext cx="144463" cy="14446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 Box 6">
            <a:extLst>
              <a:ext uri="{FF2B5EF4-FFF2-40B4-BE49-F238E27FC236}">
                <a16:creationId xmlns:a16="http://schemas.microsoft.com/office/drawing/2014/main" id="{73E72930-5AD1-440E-B953-7A659B94A3D6}"/>
              </a:ext>
            </a:extLst>
          </p:cNvPr>
          <p:cNvSpPr txBox="1">
            <a:spLocks noChangeArrowheads="1"/>
          </p:cNvSpPr>
          <p:nvPr/>
        </p:nvSpPr>
        <p:spPr bwMode="auto">
          <a:xfrm>
            <a:off x="1406035" y="2367085"/>
            <a:ext cx="249603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charset="0"/>
                <a:ea typeface="+mn-ea"/>
                <a:cs typeface="+mn-cs"/>
              </a:rPr>
              <a:t>The Height Observed at 1206Z  = </a:t>
            </a:r>
            <a:r>
              <a:rPr kumimoji="0" lang="en-GB" altLang="en-US" sz="1800" b="0" i="0" u="none" strike="noStrike" kern="1200" cap="none" spc="0" normalizeH="0" baseline="0" noProof="0" dirty="0">
                <a:ln>
                  <a:noFill/>
                </a:ln>
                <a:solidFill>
                  <a:prstClr val="black"/>
                </a:solidFill>
                <a:effectLst/>
                <a:uLnTx/>
                <a:uFillTx/>
                <a:latin typeface="Arial" charset="0"/>
                <a:ea typeface="+mn-ea"/>
                <a:cs typeface="+mn-cs"/>
              </a:rPr>
              <a:t>62</a:t>
            </a:r>
            <a:r>
              <a:rPr kumimoji="0" lang="en-US" altLang="en-US" sz="1800" b="0" i="0" u="none" strike="noStrike" kern="1200" cap="none" spc="0" normalizeH="0" baseline="0" noProof="0" dirty="0">
                <a:ln>
                  <a:noFill/>
                </a:ln>
                <a:solidFill>
                  <a:prstClr val="black"/>
                </a:solidFill>
                <a:effectLst/>
                <a:uLnTx/>
                <a:uFillTx/>
                <a:latin typeface="Arial" charset="0"/>
                <a:ea typeface="+mn-ea"/>
                <a:cs typeface="Arial" charset="0"/>
              </a:rPr>
              <a:t>º 37.7’ </a:t>
            </a:r>
          </a:p>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charset="0"/>
                <a:ea typeface="+mn-ea"/>
                <a:cs typeface="Arial" charset="0"/>
              </a:rPr>
              <a:t>What is the Co-Alt?</a:t>
            </a:r>
          </a:p>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charset="0"/>
                <a:ea typeface="+mn-ea"/>
                <a:cs typeface="Arial" charset="0"/>
              </a:rPr>
              <a:t>What is the distance? </a:t>
            </a:r>
            <a:endParaRPr kumimoji="0" lang="en-US" altLang="en-US" sz="1800" b="0" i="0" u="none" strike="noStrike" kern="1200" cap="none" spc="0" normalizeH="0" baseline="0" noProof="0" dirty="0">
              <a:ln>
                <a:noFill/>
              </a:ln>
              <a:solidFill>
                <a:prstClr val="black"/>
              </a:solidFill>
              <a:effectLst/>
              <a:uLnTx/>
              <a:uFillTx/>
              <a:latin typeface="Arial" charset="0"/>
              <a:ea typeface="+mn-ea"/>
              <a:cs typeface="+mn-cs"/>
            </a:endParaRPr>
          </a:p>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20" name="TextBox 19">
            <a:extLst>
              <a:ext uri="{FF2B5EF4-FFF2-40B4-BE49-F238E27FC236}">
                <a16:creationId xmlns:a16="http://schemas.microsoft.com/office/drawing/2014/main" id="{10656BCF-28E8-46D1-B3AA-1BBD6060DC0F}"/>
              </a:ext>
            </a:extLst>
          </p:cNvPr>
          <p:cNvSpPr txBox="1"/>
          <p:nvPr/>
        </p:nvSpPr>
        <p:spPr>
          <a:xfrm>
            <a:off x="1165667" y="1807389"/>
            <a:ext cx="371113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Sun Sight taken at Noon</a:t>
            </a:r>
          </a:p>
        </p:txBody>
      </p:sp>
      <p:sp>
        <p:nvSpPr>
          <p:cNvPr id="21" name="Rectangle 10">
            <a:extLst>
              <a:ext uri="{FF2B5EF4-FFF2-40B4-BE49-F238E27FC236}">
                <a16:creationId xmlns:a16="http://schemas.microsoft.com/office/drawing/2014/main" id="{E2921070-73E1-4490-8542-12E550133AC9}"/>
              </a:ext>
            </a:extLst>
          </p:cNvPr>
          <p:cNvSpPr>
            <a:spLocks noChangeArrowheads="1"/>
          </p:cNvSpPr>
          <p:nvPr/>
        </p:nvSpPr>
        <p:spPr bwMode="auto">
          <a:xfrm>
            <a:off x="4800600" y="4776505"/>
            <a:ext cx="45720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1800" b="0" i="0" u="none" strike="noStrike" kern="1200" cap="none" spc="0" normalizeH="0" baseline="0" noProof="0" dirty="0">
                <a:ln>
                  <a:noFill/>
                </a:ln>
                <a:solidFill>
                  <a:prstClr val="black"/>
                </a:solidFill>
                <a:effectLst/>
                <a:uLnTx/>
                <a:uFillTx/>
                <a:latin typeface="Calibri"/>
                <a:ea typeface="+mn-ea"/>
                <a:cs typeface="+mn-cs"/>
              </a:rPr>
              <a:t>Co-Alt 27</a:t>
            </a:r>
            <a:r>
              <a:rPr kumimoji="0" lang="en-US" altLang="en-US" sz="1800" b="0" i="0" u="none" strike="noStrike" kern="1200" cap="none" spc="0" normalizeH="0" baseline="0" noProof="0" dirty="0">
                <a:ln>
                  <a:noFill/>
                </a:ln>
                <a:solidFill>
                  <a:prstClr val="black"/>
                </a:solidFill>
                <a:effectLst/>
                <a:uLnTx/>
                <a:uFillTx/>
                <a:latin typeface="Calibri"/>
                <a:ea typeface="+mn-ea"/>
                <a:cs typeface="+mn-cs"/>
              </a:rPr>
              <a:t>º 22.3’ </a:t>
            </a:r>
          </a:p>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23" name="Rectangle 10">
            <a:extLst>
              <a:ext uri="{FF2B5EF4-FFF2-40B4-BE49-F238E27FC236}">
                <a16:creationId xmlns:a16="http://schemas.microsoft.com/office/drawing/2014/main" id="{D068701D-4A4A-48B9-AE55-3F5B0A7CAEA4}"/>
              </a:ext>
            </a:extLst>
          </p:cNvPr>
          <p:cNvSpPr>
            <a:spLocks noChangeArrowheads="1"/>
          </p:cNvSpPr>
          <p:nvPr/>
        </p:nvSpPr>
        <p:spPr bwMode="auto">
          <a:xfrm>
            <a:off x="4815132" y="5120244"/>
            <a:ext cx="457200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1800" b="0" i="0" u="none" strike="noStrike" kern="1200" cap="none" spc="0" normalizeH="0" baseline="0" noProof="0" dirty="0">
                <a:ln>
                  <a:noFill/>
                </a:ln>
                <a:solidFill>
                  <a:prstClr val="black"/>
                </a:solidFill>
                <a:effectLst/>
                <a:uLnTx/>
                <a:uFillTx/>
                <a:latin typeface="Calibri"/>
                <a:ea typeface="+mn-ea"/>
                <a:cs typeface="+mn-cs"/>
              </a:rPr>
              <a:t>1642.3 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1800" b="0" i="0" u="none" strike="noStrike" kern="1200" cap="none" spc="0" normalizeH="0" baseline="0" noProof="0" dirty="0" err="1">
                <a:ln>
                  <a:noFill/>
                </a:ln>
                <a:solidFill>
                  <a:prstClr val="black"/>
                </a:solidFill>
                <a:effectLst/>
                <a:uLnTx/>
                <a:uFillTx/>
                <a:latin typeface="Calibri"/>
                <a:ea typeface="+mn-ea"/>
                <a:cs typeface="+mn-cs"/>
              </a:rPr>
              <a:t>Lat</a:t>
            </a:r>
            <a:r>
              <a:rPr kumimoji="0" lang="en-GB" altLang="en-US" sz="1800" b="0" i="0" u="none" strike="noStrike" kern="1200" cap="none" spc="0" normalizeH="0" baseline="0" noProof="0" dirty="0">
                <a:ln>
                  <a:noFill/>
                </a:ln>
                <a:solidFill>
                  <a:prstClr val="black"/>
                </a:solidFill>
                <a:effectLst/>
                <a:uLnTx/>
                <a:uFillTx/>
                <a:latin typeface="Calibri"/>
                <a:ea typeface="+mn-ea"/>
                <a:cs typeface="+mn-cs"/>
              </a:rPr>
              <a:t> 50</a:t>
            </a:r>
            <a:r>
              <a:rPr kumimoji="0" lang="en-US" altLang="en-US" sz="1800" b="0" i="0" u="none" strike="noStrike" kern="1200" cap="none" spc="0" normalizeH="0" baseline="0" noProof="0" dirty="0">
                <a:ln>
                  <a:noFill/>
                </a:ln>
                <a:solidFill>
                  <a:prstClr val="black"/>
                </a:solidFill>
                <a:effectLst/>
                <a:uLnTx/>
                <a:uFillTx/>
                <a:latin typeface="Calibri"/>
                <a:ea typeface="+mn-ea"/>
                <a:cs typeface="+mn-cs"/>
              </a:rPr>
              <a:t>º 49.1’</a:t>
            </a:r>
          </a:p>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93610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3">
            <a:extLst>
              <a:ext uri="{FF2B5EF4-FFF2-40B4-BE49-F238E27FC236}">
                <a16:creationId xmlns:a16="http://schemas.microsoft.com/office/drawing/2014/main" id="{5B7A5B1B-0943-40DB-85AE-CF1BEB91C26B}"/>
              </a:ext>
            </a:extLst>
          </p:cNvPr>
          <p:cNvSpPr txBox="1">
            <a:spLocks/>
          </p:cNvSpPr>
          <p:nvPr/>
        </p:nvSpPr>
        <p:spPr>
          <a:xfrm>
            <a:off x="66675" y="228600"/>
            <a:ext cx="8991600" cy="6096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3200" kern="1200">
                <a:solidFill>
                  <a:schemeClr val="accent6"/>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3200" i="0" u="none" strike="noStrike" kern="1200" cap="none" spc="0" normalizeH="0" baseline="0" noProof="0" dirty="0">
                <a:ln>
                  <a:noFill/>
                </a:ln>
                <a:solidFill>
                  <a:prstClr val="black"/>
                </a:solidFill>
                <a:effectLst/>
                <a:uLnTx/>
                <a:uFillTx/>
                <a:latin typeface="Calibri"/>
                <a:ea typeface="+mn-ea"/>
                <a:cs typeface="+mn-cs"/>
              </a:rPr>
              <a:t>Sun – Run – Sun</a:t>
            </a:r>
          </a:p>
        </p:txBody>
      </p:sp>
      <p:pic>
        <p:nvPicPr>
          <p:cNvPr id="13" name="Picture 12">
            <a:extLst>
              <a:ext uri="{FF2B5EF4-FFF2-40B4-BE49-F238E27FC236}">
                <a16:creationId xmlns:a16="http://schemas.microsoft.com/office/drawing/2014/main" id="{B5FF92C0-9AB4-4F62-9880-8D7C2E11BE79}"/>
              </a:ext>
            </a:extLst>
          </p:cNvPr>
          <p:cNvPicPr>
            <a:picLocks noChangeAspect="1"/>
          </p:cNvPicPr>
          <p:nvPr/>
        </p:nvPicPr>
        <p:blipFill rotWithShape="1">
          <a:blip r:embed="rId3"/>
          <a:srcRect l="3333" t="16063" b="15926"/>
          <a:stretch/>
        </p:blipFill>
        <p:spPr>
          <a:xfrm>
            <a:off x="-1587" y="1636236"/>
            <a:ext cx="9226914" cy="4439550"/>
          </a:xfrm>
          <a:prstGeom prst="rect">
            <a:avLst/>
          </a:prstGeom>
        </p:spPr>
      </p:pic>
      <p:sp>
        <p:nvSpPr>
          <p:cNvPr id="14" name="TextBox 13">
            <a:extLst>
              <a:ext uri="{FF2B5EF4-FFF2-40B4-BE49-F238E27FC236}">
                <a16:creationId xmlns:a16="http://schemas.microsoft.com/office/drawing/2014/main" id="{D8637B55-F8F8-4D5A-8147-D082707FF3F1}"/>
              </a:ext>
            </a:extLst>
          </p:cNvPr>
          <p:cNvSpPr txBox="1"/>
          <p:nvPr/>
        </p:nvSpPr>
        <p:spPr>
          <a:xfrm>
            <a:off x="289367" y="837092"/>
            <a:ext cx="78640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Using a Running Fix and applying the principles of the Altitude Intercept Method, we can gain a fix during the day but just using the Sun.</a:t>
            </a:r>
          </a:p>
        </p:txBody>
      </p:sp>
      <p:sp>
        <p:nvSpPr>
          <p:cNvPr id="15" name="Rectangle 7">
            <a:extLst>
              <a:ext uri="{FF2B5EF4-FFF2-40B4-BE49-F238E27FC236}">
                <a16:creationId xmlns:a16="http://schemas.microsoft.com/office/drawing/2014/main" id="{0696E5BE-C84C-48AA-88EA-83597F9D4558}"/>
              </a:ext>
            </a:extLst>
          </p:cNvPr>
          <p:cNvSpPr>
            <a:spLocks noChangeArrowheads="1"/>
          </p:cNvSpPr>
          <p:nvPr/>
        </p:nvSpPr>
        <p:spPr bwMode="auto">
          <a:xfrm>
            <a:off x="457200" y="4210902"/>
            <a:ext cx="457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1800" b="0" i="0" u="none" strike="noStrike" kern="1200" cap="none" spc="0" normalizeH="0" baseline="0" noProof="0" dirty="0">
                <a:ln>
                  <a:noFill/>
                </a:ln>
                <a:solidFill>
                  <a:prstClr val="black"/>
                </a:solidFill>
                <a:effectLst/>
                <a:uLnTx/>
                <a:uFillTx/>
                <a:latin typeface="Calibri"/>
                <a:ea typeface="+mn-ea"/>
                <a:cs typeface="+mn-cs"/>
              </a:rPr>
              <a:t>Co-Alt 43</a:t>
            </a:r>
            <a:r>
              <a:rPr kumimoji="0" lang="en-US" altLang="en-US" sz="1800" b="0" i="0" u="none" strike="noStrike" kern="1200" cap="none" spc="0" normalizeH="0" baseline="0" noProof="0" dirty="0">
                <a:ln>
                  <a:noFill/>
                </a:ln>
                <a:solidFill>
                  <a:prstClr val="black"/>
                </a:solidFill>
                <a:effectLst/>
                <a:uLnTx/>
                <a:uFillTx/>
                <a:latin typeface="Calibri"/>
                <a:ea typeface="+mn-ea"/>
                <a:cs typeface="+mn-cs"/>
              </a:rPr>
              <a:t>º 09.5’ </a:t>
            </a:r>
          </a:p>
        </p:txBody>
      </p:sp>
      <p:sp>
        <p:nvSpPr>
          <p:cNvPr id="16" name="Line 8">
            <a:extLst>
              <a:ext uri="{FF2B5EF4-FFF2-40B4-BE49-F238E27FC236}">
                <a16:creationId xmlns:a16="http://schemas.microsoft.com/office/drawing/2014/main" id="{7112B48A-CC76-436C-B700-3BA0279ABEE0}"/>
              </a:ext>
            </a:extLst>
          </p:cNvPr>
          <p:cNvSpPr>
            <a:spLocks noChangeShapeType="1"/>
          </p:cNvSpPr>
          <p:nvPr/>
        </p:nvSpPr>
        <p:spPr bwMode="auto">
          <a:xfrm flipV="1">
            <a:off x="1692275" y="2997200"/>
            <a:ext cx="2879725" cy="2376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Freeform 9">
            <a:extLst>
              <a:ext uri="{FF2B5EF4-FFF2-40B4-BE49-F238E27FC236}">
                <a16:creationId xmlns:a16="http://schemas.microsoft.com/office/drawing/2014/main" id="{19B21369-7F9D-4091-92CC-911AE096ABD6}"/>
              </a:ext>
            </a:extLst>
          </p:cNvPr>
          <p:cNvSpPr>
            <a:spLocks/>
          </p:cNvSpPr>
          <p:nvPr/>
        </p:nvSpPr>
        <p:spPr bwMode="auto">
          <a:xfrm rot="6321450">
            <a:off x="3959225" y="2744788"/>
            <a:ext cx="1152525" cy="936625"/>
          </a:xfrm>
          <a:custGeom>
            <a:avLst/>
            <a:gdLst>
              <a:gd name="T0" fmla="*/ 0 w 726"/>
              <a:gd name="T1" fmla="*/ 635 h 635"/>
              <a:gd name="T2" fmla="*/ 181 w 726"/>
              <a:gd name="T3" fmla="*/ 363 h 635"/>
              <a:gd name="T4" fmla="*/ 499 w 726"/>
              <a:gd name="T5" fmla="*/ 90 h 635"/>
              <a:gd name="T6" fmla="*/ 726 w 726"/>
              <a:gd name="T7" fmla="*/ 0 h 635"/>
            </a:gdLst>
            <a:ahLst/>
            <a:cxnLst>
              <a:cxn ang="0">
                <a:pos x="T0" y="T1"/>
              </a:cxn>
              <a:cxn ang="0">
                <a:pos x="T2" y="T3"/>
              </a:cxn>
              <a:cxn ang="0">
                <a:pos x="T4" y="T5"/>
              </a:cxn>
              <a:cxn ang="0">
                <a:pos x="T6" y="T7"/>
              </a:cxn>
            </a:cxnLst>
            <a:rect l="0" t="0" r="r" b="b"/>
            <a:pathLst>
              <a:path w="726" h="635">
                <a:moveTo>
                  <a:pt x="0" y="635"/>
                </a:moveTo>
                <a:cubicBezTo>
                  <a:pt x="49" y="544"/>
                  <a:pt x="98" y="454"/>
                  <a:pt x="181" y="363"/>
                </a:cubicBezTo>
                <a:cubicBezTo>
                  <a:pt x="264" y="272"/>
                  <a:pt x="408" y="150"/>
                  <a:pt x="499" y="90"/>
                </a:cubicBezTo>
                <a:cubicBezTo>
                  <a:pt x="590" y="30"/>
                  <a:pt x="658" y="15"/>
                  <a:pt x="726" y="0"/>
                </a:cubicBezTo>
              </a:path>
            </a:pathLst>
          </a:custGeom>
          <a:noFill/>
          <a:ln w="9525">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0">
            <a:extLst>
              <a:ext uri="{FF2B5EF4-FFF2-40B4-BE49-F238E27FC236}">
                <a16:creationId xmlns:a16="http://schemas.microsoft.com/office/drawing/2014/main" id="{BADD8D15-1F77-46C0-9757-941ACCCFDEBC}"/>
              </a:ext>
            </a:extLst>
          </p:cNvPr>
          <p:cNvSpPr>
            <a:spLocks/>
          </p:cNvSpPr>
          <p:nvPr/>
        </p:nvSpPr>
        <p:spPr bwMode="auto">
          <a:xfrm rot="2203598">
            <a:off x="3995738" y="2708275"/>
            <a:ext cx="1152525" cy="936625"/>
          </a:xfrm>
          <a:custGeom>
            <a:avLst/>
            <a:gdLst>
              <a:gd name="T0" fmla="*/ 0 w 726"/>
              <a:gd name="T1" fmla="*/ 635 h 635"/>
              <a:gd name="T2" fmla="*/ 181 w 726"/>
              <a:gd name="T3" fmla="*/ 363 h 635"/>
              <a:gd name="T4" fmla="*/ 499 w 726"/>
              <a:gd name="T5" fmla="*/ 90 h 635"/>
              <a:gd name="T6" fmla="*/ 726 w 726"/>
              <a:gd name="T7" fmla="*/ 0 h 635"/>
            </a:gdLst>
            <a:ahLst/>
            <a:cxnLst>
              <a:cxn ang="0">
                <a:pos x="T0" y="T1"/>
              </a:cxn>
              <a:cxn ang="0">
                <a:pos x="T2" y="T3"/>
              </a:cxn>
              <a:cxn ang="0">
                <a:pos x="T4" y="T5"/>
              </a:cxn>
              <a:cxn ang="0">
                <a:pos x="T6" y="T7"/>
              </a:cxn>
            </a:cxnLst>
            <a:rect l="0" t="0" r="r" b="b"/>
            <a:pathLst>
              <a:path w="726" h="635">
                <a:moveTo>
                  <a:pt x="0" y="635"/>
                </a:moveTo>
                <a:cubicBezTo>
                  <a:pt x="49" y="544"/>
                  <a:pt x="98" y="454"/>
                  <a:pt x="181" y="363"/>
                </a:cubicBezTo>
                <a:cubicBezTo>
                  <a:pt x="264" y="272"/>
                  <a:pt x="408" y="150"/>
                  <a:pt x="499" y="90"/>
                </a:cubicBezTo>
                <a:cubicBezTo>
                  <a:pt x="590" y="30"/>
                  <a:pt x="658" y="15"/>
                  <a:pt x="726" y="0"/>
                </a:cubicBezTo>
              </a:path>
            </a:pathLst>
          </a:custGeom>
          <a:noFill/>
          <a:ln w="9525">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11">
            <a:extLst>
              <a:ext uri="{FF2B5EF4-FFF2-40B4-BE49-F238E27FC236}">
                <a16:creationId xmlns:a16="http://schemas.microsoft.com/office/drawing/2014/main" id="{73846E4B-812D-4B16-A07E-21AE11BF9ACF}"/>
              </a:ext>
            </a:extLst>
          </p:cNvPr>
          <p:cNvSpPr>
            <a:spLocks/>
          </p:cNvSpPr>
          <p:nvPr/>
        </p:nvSpPr>
        <p:spPr bwMode="auto">
          <a:xfrm>
            <a:off x="4211638" y="2492375"/>
            <a:ext cx="1152525" cy="1008063"/>
          </a:xfrm>
          <a:custGeom>
            <a:avLst/>
            <a:gdLst>
              <a:gd name="T0" fmla="*/ 0 w 726"/>
              <a:gd name="T1" fmla="*/ 635 h 635"/>
              <a:gd name="T2" fmla="*/ 181 w 726"/>
              <a:gd name="T3" fmla="*/ 363 h 635"/>
              <a:gd name="T4" fmla="*/ 499 w 726"/>
              <a:gd name="T5" fmla="*/ 90 h 635"/>
              <a:gd name="T6" fmla="*/ 726 w 726"/>
              <a:gd name="T7" fmla="*/ 0 h 635"/>
            </a:gdLst>
            <a:ahLst/>
            <a:cxnLst>
              <a:cxn ang="0">
                <a:pos x="T0" y="T1"/>
              </a:cxn>
              <a:cxn ang="0">
                <a:pos x="T2" y="T3"/>
              </a:cxn>
              <a:cxn ang="0">
                <a:pos x="T4" y="T5"/>
              </a:cxn>
              <a:cxn ang="0">
                <a:pos x="T6" y="T7"/>
              </a:cxn>
            </a:cxnLst>
            <a:rect l="0" t="0" r="r" b="b"/>
            <a:pathLst>
              <a:path w="726" h="635">
                <a:moveTo>
                  <a:pt x="0" y="635"/>
                </a:moveTo>
                <a:cubicBezTo>
                  <a:pt x="49" y="544"/>
                  <a:pt x="98" y="454"/>
                  <a:pt x="181" y="363"/>
                </a:cubicBezTo>
                <a:cubicBezTo>
                  <a:pt x="264" y="272"/>
                  <a:pt x="408" y="150"/>
                  <a:pt x="499" y="90"/>
                </a:cubicBezTo>
                <a:cubicBezTo>
                  <a:pt x="590" y="30"/>
                  <a:pt x="658" y="15"/>
                  <a:pt x="726" y="0"/>
                </a:cubicBezTo>
              </a:path>
            </a:pathLst>
          </a:custGeom>
          <a:noFill/>
          <a:ln w="9525">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val 13">
            <a:extLst>
              <a:ext uri="{FF2B5EF4-FFF2-40B4-BE49-F238E27FC236}">
                <a16:creationId xmlns:a16="http://schemas.microsoft.com/office/drawing/2014/main" id="{3E6EAEE9-56CB-458B-99C4-E66D500BCEEE}"/>
              </a:ext>
            </a:extLst>
          </p:cNvPr>
          <p:cNvSpPr>
            <a:spLocks noChangeArrowheads="1"/>
          </p:cNvSpPr>
          <p:nvPr/>
        </p:nvSpPr>
        <p:spPr bwMode="auto">
          <a:xfrm>
            <a:off x="1547813" y="5373688"/>
            <a:ext cx="144462" cy="14446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 Box 6">
            <a:extLst>
              <a:ext uri="{FF2B5EF4-FFF2-40B4-BE49-F238E27FC236}">
                <a16:creationId xmlns:a16="http://schemas.microsoft.com/office/drawing/2014/main" id="{FB2A9350-5272-4F57-BF57-ACD61EFCF1E6}"/>
              </a:ext>
            </a:extLst>
          </p:cNvPr>
          <p:cNvSpPr txBox="1">
            <a:spLocks noChangeArrowheads="1"/>
          </p:cNvSpPr>
          <p:nvPr/>
        </p:nvSpPr>
        <p:spPr bwMode="auto">
          <a:xfrm>
            <a:off x="5801824" y="2346276"/>
            <a:ext cx="249603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charset="0"/>
                <a:ea typeface="+mn-ea"/>
                <a:cs typeface="+mn-cs"/>
              </a:rPr>
              <a:t>The Height Observed at 1500Z  = </a:t>
            </a:r>
            <a:r>
              <a:rPr kumimoji="0" lang="en-GB" altLang="en-US" sz="1800" b="0" i="0" u="none" strike="noStrike" kern="1200" cap="none" spc="0" normalizeH="0" baseline="0" noProof="0" dirty="0">
                <a:ln>
                  <a:noFill/>
                </a:ln>
                <a:solidFill>
                  <a:prstClr val="black"/>
                </a:solidFill>
                <a:effectLst/>
                <a:uLnTx/>
                <a:uFillTx/>
                <a:latin typeface="Arial" charset="0"/>
                <a:ea typeface="+mn-ea"/>
                <a:cs typeface="+mn-cs"/>
              </a:rPr>
              <a:t>46</a:t>
            </a:r>
            <a:r>
              <a:rPr kumimoji="0" lang="en-US" altLang="en-US" sz="1800" b="0" i="0" u="none" strike="noStrike" kern="1200" cap="none" spc="0" normalizeH="0" baseline="0" noProof="0" dirty="0">
                <a:ln>
                  <a:noFill/>
                </a:ln>
                <a:solidFill>
                  <a:prstClr val="black"/>
                </a:solidFill>
                <a:effectLst/>
                <a:uLnTx/>
                <a:uFillTx/>
                <a:latin typeface="Arial" charset="0"/>
                <a:ea typeface="+mn-ea"/>
                <a:cs typeface="Arial" charset="0"/>
              </a:rPr>
              <a:t>º 50.5’ </a:t>
            </a:r>
          </a:p>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charset="0"/>
                <a:ea typeface="+mn-ea"/>
                <a:cs typeface="Arial" charset="0"/>
              </a:rPr>
              <a:t>What is the Co-Alt?</a:t>
            </a:r>
          </a:p>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charset="0"/>
                <a:ea typeface="+mn-ea"/>
                <a:cs typeface="Arial" charset="0"/>
              </a:rPr>
              <a:t>What is the distance? </a:t>
            </a:r>
            <a:endParaRPr kumimoji="0" lang="en-US" altLang="en-US" sz="1800" b="0" i="0" u="none" strike="noStrike" kern="1200" cap="none" spc="0" normalizeH="0" baseline="0" noProof="0" dirty="0">
              <a:ln>
                <a:noFill/>
              </a:ln>
              <a:solidFill>
                <a:prstClr val="black"/>
              </a:solidFill>
              <a:effectLst/>
              <a:uLnTx/>
              <a:uFillTx/>
              <a:latin typeface="Arial" charset="0"/>
              <a:ea typeface="+mn-ea"/>
              <a:cs typeface="+mn-cs"/>
            </a:endParaRPr>
          </a:p>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22" name="Rectangle 7">
            <a:extLst>
              <a:ext uri="{FF2B5EF4-FFF2-40B4-BE49-F238E27FC236}">
                <a16:creationId xmlns:a16="http://schemas.microsoft.com/office/drawing/2014/main" id="{10E2D184-C876-4682-8E41-67221000A402}"/>
              </a:ext>
            </a:extLst>
          </p:cNvPr>
          <p:cNvSpPr>
            <a:spLocks noChangeArrowheads="1"/>
          </p:cNvSpPr>
          <p:nvPr/>
        </p:nvSpPr>
        <p:spPr bwMode="auto">
          <a:xfrm>
            <a:off x="614912" y="4511998"/>
            <a:ext cx="457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1800" b="0" i="0" u="none" strike="noStrike" kern="1200" cap="none" spc="0" normalizeH="0" baseline="0" noProof="0" dirty="0">
                <a:ln>
                  <a:noFill/>
                </a:ln>
                <a:solidFill>
                  <a:prstClr val="black"/>
                </a:solidFill>
                <a:effectLst/>
                <a:uLnTx/>
                <a:uFillTx/>
                <a:latin typeface="Calibri"/>
                <a:ea typeface="+mn-ea"/>
                <a:cs typeface="+mn-cs"/>
              </a:rPr>
              <a:t>2589.5 NM</a:t>
            </a:r>
            <a:endParaRPr kumimoji="0" lang="en-US" alt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265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A36A7D-9F56-4588-9D68-F830702E0BD9}"/>
              </a:ext>
            </a:extLst>
          </p:cNvPr>
          <p:cNvPicPr>
            <a:picLocks noChangeAspect="1"/>
          </p:cNvPicPr>
          <p:nvPr/>
        </p:nvPicPr>
        <p:blipFill>
          <a:blip r:embed="rId3"/>
          <a:stretch>
            <a:fillRect/>
          </a:stretch>
        </p:blipFill>
        <p:spPr>
          <a:xfrm>
            <a:off x="0" y="0"/>
            <a:ext cx="9144000" cy="1719072"/>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solidFill>
                  <a:schemeClr val="bg1"/>
                </a:solidFill>
                <a:latin typeface="Calibri" panose="020F0502020204030204" pitchFamily="34" charset="0"/>
                <a:cs typeface="Calibri" panose="020F0502020204030204" pitchFamily="34" charset="0"/>
              </a:rPr>
              <a:t>CELNAV During the Day</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752600"/>
            <a:ext cx="8763000" cy="3754874"/>
          </a:xfrm>
          <a:prstGeom prst="rect">
            <a:avLst/>
          </a:prstGeom>
        </p:spPr>
        <p:txBody>
          <a:bodyPr wrap="square">
            <a:spAutoFit/>
          </a:bodyPr>
          <a:lstStyle/>
          <a:p>
            <a:pPr lvl="0" algn="l" fontAlgn="auto" hangingPunct="0">
              <a:spcBef>
                <a:spcPts val="0"/>
              </a:spcBef>
              <a:spcAft>
                <a:spcPts val="0"/>
              </a:spcAft>
            </a:pPr>
            <a:r>
              <a:rPr lang="en-US" sz="2800" dirty="0">
                <a:solidFill>
                  <a:prstClr val="black"/>
                </a:solidFill>
                <a:latin typeface="Times New Roman" panose="02020603050405020304" pitchFamily="18" charset="0"/>
                <a:ea typeface="Times New Roman" panose="02020603050405020304" pitchFamily="18" charset="0"/>
              </a:rPr>
              <a:t>-While using the Sun-Run-Sun method to determine our position, we take three sights of the Sun throughout the day.</a:t>
            </a:r>
          </a:p>
          <a:p>
            <a:pPr lvl="0" algn="l" fontAlgn="auto" hangingPunct="0">
              <a:spcBef>
                <a:spcPts val="0"/>
              </a:spcBef>
              <a:spcAft>
                <a:spcPts val="0"/>
              </a:spcAft>
            </a:pPr>
            <a:endParaRPr lang="en-US" sz="2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800" dirty="0">
                <a:solidFill>
                  <a:prstClr val="black"/>
                </a:solidFill>
                <a:latin typeface="Times New Roman" panose="02020603050405020304" pitchFamily="18" charset="0"/>
                <a:ea typeface="Times New Roman" panose="02020603050405020304" pitchFamily="18" charset="0"/>
              </a:rPr>
              <a:t>-The 2</a:t>
            </a:r>
            <a:r>
              <a:rPr lang="en-US" sz="2800" baseline="30000" dirty="0">
                <a:solidFill>
                  <a:prstClr val="black"/>
                </a:solidFill>
                <a:latin typeface="Times New Roman" panose="02020603050405020304" pitchFamily="18" charset="0"/>
                <a:ea typeface="Times New Roman" panose="02020603050405020304" pitchFamily="18" charset="0"/>
              </a:rPr>
              <a:t>nd</a:t>
            </a:r>
            <a:r>
              <a:rPr lang="en-US" sz="2800" dirty="0">
                <a:solidFill>
                  <a:prstClr val="black"/>
                </a:solidFill>
                <a:latin typeface="Times New Roman" panose="02020603050405020304" pitchFamily="18" charset="0"/>
                <a:ea typeface="Times New Roman" panose="02020603050405020304" pitchFamily="18" charset="0"/>
              </a:rPr>
              <a:t> Sun LOP has some additional significance, as it is taken during </a:t>
            </a:r>
            <a:r>
              <a:rPr lang="en-US" sz="2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Local Apparent Noon (LAN)</a:t>
            </a:r>
            <a:r>
              <a:rPr lang="en-US" sz="2800" dirty="0">
                <a:solidFill>
                  <a:prstClr val="black"/>
                </a:solidFill>
                <a:latin typeface="Times New Roman" panose="02020603050405020304" pitchFamily="18" charset="0"/>
                <a:ea typeface="Times New Roman" panose="02020603050405020304" pitchFamily="18" charset="0"/>
              </a:rPr>
              <a:t>, or when the Sun crosses our Meridian.</a:t>
            </a:r>
          </a:p>
          <a:p>
            <a:pPr lvl="0" algn="l" fontAlgn="auto" hangingPunct="0">
              <a:spcBef>
                <a:spcPts val="0"/>
              </a:spcBef>
              <a:spcAft>
                <a:spcPts val="0"/>
              </a:spcAft>
            </a:pPr>
            <a:endParaRPr lang="en-US" sz="24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8627668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3">
            <a:extLst>
              <a:ext uri="{FF2B5EF4-FFF2-40B4-BE49-F238E27FC236}">
                <a16:creationId xmlns:a16="http://schemas.microsoft.com/office/drawing/2014/main" id="{5B7A5B1B-0943-40DB-85AE-CF1BEB91C26B}"/>
              </a:ext>
            </a:extLst>
          </p:cNvPr>
          <p:cNvSpPr txBox="1">
            <a:spLocks/>
          </p:cNvSpPr>
          <p:nvPr/>
        </p:nvSpPr>
        <p:spPr>
          <a:xfrm>
            <a:off x="66675" y="228600"/>
            <a:ext cx="8991600" cy="6096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3200" kern="1200">
                <a:solidFill>
                  <a:schemeClr val="accent6"/>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3200" i="0" u="none" strike="noStrike" kern="1200" cap="none" spc="0" normalizeH="0" baseline="0" noProof="0" dirty="0">
                <a:ln>
                  <a:noFill/>
                </a:ln>
                <a:solidFill>
                  <a:prstClr val="black"/>
                </a:solidFill>
                <a:effectLst/>
                <a:uLnTx/>
                <a:uFillTx/>
                <a:latin typeface="Calibri"/>
                <a:ea typeface="+mn-ea"/>
                <a:cs typeface="+mn-cs"/>
              </a:rPr>
              <a:t>Meridian Passage / Local Noon</a:t>
            </a:r>
          </a:p>
        </p:txBody>
      </p:sp>
      <p:grpSp>
        <p:nvGrpSpPr>
          <p:cNvPr id="13" name="Group 40">
            <a:extLst>
              <a:ext uri="{FF2B5EF4-FFF2-40B4-BE49-F238E27FC236}">
                <a16:creationId xmlns:a16="http://schemas.microsoft.com/office/drawing/2014/main" id="{D1DBEDEF-5CF9-479F-ABA4-BBC1D40E8EA1}"/>
              </a:ext>
            </a:extLst>
          </p:cNvPr>
          <p:cNvGrpSpPr>
            <a:grpSpLocks/>
          </p:cNvGrpSpPr>
          <p:nvPr/>
        </p:nvGrpSpPr>
        <p:grpSpPr bwMode="auto">
          <a:xfrm>
            <a:off x="468313" y="1773238"/>
            <a:ext cx="8064500" cy="4416425"/>
            <a:chOff x="295" y="1117"/>
            <a:chExt cx="5080" cy="2782"/>
          </a:xfrm>
        </p:grpSpPr>
        <p:sp>
          <p:nvSpPr>
            <p:cNvPr id="14" name="Rectangle 4">
              <a:extLst>
                <a:ext uri="{FF2B5EF4-FFF2-40B4-BE49-F238E27FC236}">
                  <a16:creationId xmlns:a16="http://schemas.microsoft.com/office/drawing/2014/main" id="{F0A8D32E-9260-4CB1-87DE-936329927974}"/>
                </a:ext>
              </a:extLst>
            </p:cNvPr>
            <p:cNvSpPr>
              <a:spLocks noChangeArrowheads="1"/>
            </p:cNvSpPr>
            <p:nvPr/>
          </p:nvSpPr>
          <p:spPr bwMode="auto">
            <a:xfrm>
              <a:off x="340" y="1117"/>
              <a:ext cx="5035" cy="276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Line 5">
              <a:extLst>
                <a:ext uri="{FF2B5EF4-FFF2-40B4-BE49-F238E27FC236}">
                  <a16:creationId xmlns:a16="http://schemas.microsoft.com/office/drawing/2014/main" id="{82EBAA23-2370-4E73-A09E-207FAD90937E}"/>
                </a:ext>
              </a:extLst>
            </p:cNvPr>
            <p:cNvSpPr>
              <a:spLocks noChangeShapeType="1"/>
            </p:cNvSpPr>
            <p:nvPr/>
          </p:nvSpPr>
          <p:spPr bwMode="auto">
            <a:xfrm>
              <a:off x="340" y="1616"/>
              <a:ext cx="503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Line 6">
              <a:extLst>
                <a:ext uri="{FF2B5EF4-FFF2-40B4-BE49-F238E27FC236}">
                  <a16:creationId xmlns:a16="http://schemas.microsoft.com/office/drawing/2014/main" id="{981B45B1-C154-41E6-955F-202DD37624EE}"/>
                </a:ext>
              </a:extLst>
            </p:cNvPr>
            <p:cNvSpPr>
              <a:spLocks noChangeShapeType="1"/>
            </p:cNvSpPr>
            <p:nvPr/>
          </p:nvSpPr>
          <p:spPr bwMode="auto">
            <a:xfrm flipV="1">
              <a:off x="340" y="2523"/>
              <a:ext cx="503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Line 7">
              <a:extLst>
                <a:ext uri="{FF2B5EF4-FFF2-40B4-BE49-F238E27FC236}">
                  <a16:creationId xmlns:a16="http://schemas.microsoft.com/office/drawing/2014/main" id="{0B863AEE-2A90-40A9-B714-8E5E9AF7E46B}"/>
                </a:ext>
              </a:extLst>
            </p:cNvPr>
            <p:cNvSpPr>
              <a:spLocks noChangeShapeType="1"/>
            </p:cNvSpPr>
            <p:nvPr/>
          </p:nvSpPr>
          <p:spPr bwMode="auto">
            <a:xfrm>
              <a:off x="295" y="3475"/>
              <a:ext cx="508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Line 8">
              <a:extLst>
                <a:ext uri="{FF2B5EF4-FFF2-40B4-BE49-F238E27FC236}">
                  <a16:creationId xmlns:a16="http://schemas.microsoft.com/office/drawing/2014/main" id="{59A89915-70B0-47ED-BCAA-198BBC660A47}"/>
                </a:ext>
              </a:extLst>
            </p:cNvPr>
            <p:cNvSpPr>
              <a:spLocks noChangeShapeType="1"/>
            </p:cNvSpPr>
            <p:nvPr/>
          </p:nvSpPr>
          <p:spPr bwMode="auto">
            <a:xfrm>
              <a:off x="930" y="1117"/>
              <a:ext cx="0" cy="276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Line 9">
              <a:extLst>
                <a:ext uri="{FF2B5EF4-FFF2-40B4-BE49-F238E27FC236}">
                  <a16:creationId xmlns:a16="http://schemas.microsoft.com/office/drawing/2014/main" id="{B0107CBC-659E-453B-8647-FD840897FD5D}"/>
                </a:ext>
              </a:extLst>
            </p:cNvPr>
            <p:cNvSpPr>
              <a:spLocks noChangeShapeType="1"/>
            </p:cNvSpPr>
            <p:nvPr/>
          </p:nvSpPr>
          <p:spPr bwMode="auto">
            <a:xfrm>
              <a:off x="2200" y="1117"/>
              <a:ext cx="0" cy="276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Line 10">
              <a:extLst>
                <a:ext uri="{FF2B5EF4-FFF2-40B4-BE49-F238E27FC236}">
                  <a16:creationId xmlns:a16="http://schemas.microsoft.com/office/drawing/2014/main" id="{4C70F9BA-DB9A-4876-B6B7-EFFEAEC39FF4}"/>
                </a:ext>
              </a:extLst>
            </p:cNvPr>
            <p:cNvSpPr>
              <a:spLocks noChangeShapeType="1"/>
            </p:cNvSpPr>
            <p:nvPr/>
          </p:nvSpPr>
          <p:spPr bwMode="auto">
            <a:xfrm>
              <a:off x="3515" y="1117"/>
              <a:ext cx="0" cy="276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Line 11">
              <a:extLst>
                <a:ext uri="{FF2B5EF4-FFF2-40B4-BE49-F238E27FC236}">
                  <a16:creationId xmlns:a16="http://schemas.microsoft.com/office/drawing/2014/main" id="{2A831437-61E8-4C28-B6F8-95029BDA1AB5}"/>
                </a:ext>
              </a:extLst>
            </p:cNvPr>
            <p:cNvSpPr>
              <a:spLocks noChangeShapeType="1"/>
            </p:cNvSpPr>
            <p:nvPr/>
          </p:nvSpPr>
          <p:spPr bwMode="auto">
            <a:xfrm>
              <a:off x="4831" y="1117"/>
              <a:ext cx="0" cy="276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Text Box 12">
              <a:extLst>
                <a:ext uri="{FF2B5EF4-FFF2-40B4-BE49-F238E27FC236}">
                  <a16:creationId xmlns:a16="http://schemas.microsoft.com/office/drawing/2014/main" id="{436F4906-31E6-4948-BBC4-03E5F4EF6A08}"/>
                </a:ext>
              </a:extLst>
            </p:cNvPr>
            <p:cNvSpPr txBox="1">
              <a:spLocks noChangeArrowheads="1"/>
            </p:cNvSpPr>
            <p:nvPr/>
          </p:nvSpPr>
          <p:spPr bwMode="auto">
            <a:xfrm>
              <a:off x="4286" y="2251"/>
              <a:ext cx="862"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GB" altLang="en-US" sz="18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Unicode MS" pitchFamily="34" charset="-128"/>
                  <a:ea typeface="+mn-ea"/>
                  <a:cs typeface="+mn-cs"/>
                </a:rPr>
                <a:t>50</a:t>
              </a:r>
              <a:r>
                <a:rPr kumimoji="0" lang="en-US" altLang="en-US" sz="18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Unicode MS" pitchFamily="34" charset="-128"/>
                  <a:ea typeface="+mn-ea"/>
                  <a:cs typeface="Times New Roman" pitchFamily="18" charset="0"/>
                </a:rPr>
                <a:t>º 00’N</a:t>
              </a:r>
            </a:p>
          </p:txBody>
        </p:sp>
        <p:sp>
          <p:nvSpPr>
            <p:cNvPr id="23" name="Text Box 13">
              <a:extLst>
                <a:ext uri="{FF2B5EF4-FFF2-40B4-BE49-F238E27FC236}">
                  <a16:creationId xmlns:a16="http://schemas.microsoft.com/office/drawing/2014/main" id="{63D91D3B-A30A-4944-A9B3-5F21F2D40808}"/>
                </a:ext>
              </a:extLst>
            </p:cNvPr>
            <p:cNvSpPr txBox="1">
              <a:spLocks noChangeArrowheads="1"/>
            </p:cNvSpPr>
            <p:nvPr/>
          </p:nvSpPr>
          <p:spPr bwMode="auto">
            <a:xfrm>
              <a:off x="4286" y="1343"/>
              <a:ext cx="862"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GB" altLang="en-US" sz="18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Unicode MS" pitchFamily="34" charset="-128"/>
                  <a:ea typeface="+mn-ea"/>
                  <a:cs typeface="+mn-cs"/>
                </a:rPr>
                <a:t>50</a:t>
              </a:r>
              <a:r>
                <a:rPr kumimoji="0" lang="en-US" altLang="en-US" sz="18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Unicode MS" pitchFamily="34" charset="-128"/>
                  <a:ea typeface="+mn-ea"/>
                  <a:cs typeface="Times New Roman" pitchFamily="18" charset="0"/>
                </a:rPr>
                <a:t>º 30’N</a:t>
              </a:r>
            </a:p>
          </p:txBody>
        </p:sp>
        <p:sp>
          <p:nvSpPr>
            <p:cNvPr id="24" name="Text Box 14">
              <a:extLst>
                <a:ext uri="{FF2B5EF4-FFF2-40B4-BE49-F238E27FC236}">
                  <a16:creationId xmlns:a16="http://schemas.microsoft.com/office/drawing/2014/main" id="{F750973B-B6D8-4663-B1F3-97742C70A0A2}"/>
                </a:ext>
              </a:extLst>
            </p:cNvPr>
            <p:cNvSpPr txBox="1">
              <a:spLocks noChangeArrowheads="1"/>
            </p:cNvSpPr>
            <p:nvPr/>
          </p:nvSpPr>
          <p:spPr bwMode="auto">
            <a:xfrm>
              <a:off x="4286" y="3203"/>
              <a:ext cx="907"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GB" altLang="en-US" sz="18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Unicode MS" pitchFamily="34" charset="-128"/>
                  <a:ea typeface="+mn-ea"/>
                  <a:cs typeface="+mn-cs"/>
                </a:rPr>
                <a:t>49</a:t>
              </a:r>
              <a:r>
                <a:rPr kumimoji="0" lang="en-US" altLang="en-US" sz="18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Unicode MS" pitchFamily="34" charset="-128"/>
                  <a:ea typeface="+mn-ea"/>
                  <a:cs typeface="Times New Roman" pitchFamily="18" charset="0"/>
                </a:rPr>
                <a:t>º 30’N</a:t>
              </a:r>
            </a:p>
          </p:txBody>
        </p:sp>
        <p:sp>
          <p:nvSpPr>
            <p:cNvPr id="26" name="Text Box 15">
              <a:extLst>
                <a:ext uri="{FF2B5EF4-FFF2-40B4-BE49-F238E27FC236}">
                  <a16:creationId xmlns:a16="http://schemas.microsoft.com/office/drawing/2014/main" id="{9BFDA262-607F-4479-88BE-87F5B3B36481}"/>
                </a:ext>
              </a:extLst>
            </p:cNvPr>
            <p:cNvSpPr txBox="1">
              <a:spLocks noChangeArrowheads="1"/>
            </p:cNvSpPr>
            <p:nvPr/>
          </p:nvSpPr>
          <p:spPr bwMode="auto">
            <a:xfrm>
              <a:off x="4377" y="3611"/>
              <a:ext cx="998"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altLang="en-US" sz="18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Unicode MS" pitchFamily="34" charset="-128"/>
                  <a:ea typeface="+mn-ea"/>
                  <a:cs typeface="+mn-cs"/>
                </a:rPr>
                <a:t>008</a:t>
              </a:r>
              <a:r>
                <a:rPr kumimoji="0" lang="en-US" altLang="en-US" sz="18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Unicode MS" pitchFamily="34" charset="-128"/>
                  <a:ea typeface="+mn-ea"/>
                  <a:cs typeface="Times New Roman" pitchFamily="18" charset="0"/>
                </a:rPr>
                <a:t>º W</a:t>
              </a:r>
            </a:p>
          </p:txBody>
        </p:sp>
        <p:sp>
          <p:nvSpPr>
            <p:cNvPr id="27" name="Text Box 16">
              <a:extLst>
                <a:ext uri="{FF2B5EF4-FFF2-40B4-BE49-F238E27FC236}">
                  <a16:creationId xmlns:a16="http://schemas.microsoft.com/office/drawing/2014/main" id="{B2EA892C-7D7F-445A-B59E-B509257205E3}"/>
                </a:ext>
              </a:extLst>
            </p:cNvPr>
            <p:cNvSpPr txBox="1">
              <a:spLocks noChangeArrowheads="1"/>
            </p:cNvSpPr>
            <p:nvPr/>
          </p:nvSpPr>
          <p:spPr bwMode="auto">
            <a:xfrm>
              <a:off x="3016" y="3611"/>
              <a:ext cx="998"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altLang="en-US" sz="18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Unicode MS" pitchFamily="34" charset="-128"/>
                  <a:ea typeface="+mn-ea"/>
                  <a:cs typeface="+mn-cs"/>
                </a:rPr>
                <a:t>009</a:t>
              </a:r>
              <a:r>
                <a:rPr kumimoji="0" lang="en-US" altLang="en-US" sz="18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Unicode MS" pitchFamily="34" charset="-128"/>
                  <a:ea typeface="+mn-ea"/>
                  <a:cs typeface="Times New Roman" pitchFamily="18" charset="0"/>
                </a:rPr>
                <a:t>º W</a:t>
              </a:r>
            </a:p>
          </p:txBody>
        </p:sp>
        <p:sp>
          <p:nvSpPr>
            <p:cNvPr id="28" name="Text Box 17">
              <a:extLst>
                <a:ext uri="{FF2B5EF4-FFF2-40B4-BE49-F238E27FC236}">
                  <a16:creationId xmlns:a16="http://schemas.microsoft.com/office/drawing/2014/main" id="{19DB0B2B-365B-4DCB-BCF5-24BA095E5E6F}"/>
                </a:ext>
              </a:extLst>
            </p:cNvPr>
            <p:cNvSpPr txBox="1">
              <a:spLocks noChangeArrowheads="1"/>
            </p:cNvSpPr>
            <p:nvPr/>
          </p:nvSpPr>
          <p:spPr bwMode="auto">
            <a:xfrm>
              <a:off x="1701" y="3611"/>
              <a:ext cx="998"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altLang="en-US" sz="18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Unicode MS" pitchFamily="34" charset="-128"/>
                  <a:ea typeface="+mn-ea"/>
                  <a:cs typeface="+mn-cs"/>
                </a:rPr>
                <a:t>010</a:t>
              </a:r>
              <a:r>
                <a:rPr kumimoji="0" lang="en-US" altLang="en-US" sz="18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Unicode MS" pitchFamily="34" charset="-128"/>
                  <a:ea typeface="+mn-ea"/>
                  <a:cs typeface="Times New Roman" pitchFamily="18" charset="0"/>
                </a:rPr>
                <a:t>º W</a:t>
              </a:r>
            </a:p>
          </p:txBody>
        </p:sp>
        <p:sp>
          <p:nvSpPr>
            <p:cNvPr id="29" name="Text Box 18">
              <a:extLst>
                <a:ext uri="{FF2B5EF4-FFF2-40B4-BE49-F238E27FC236}">
                  <a16:creationId xmlns:a16="http://schemas.microsoft.com/office/drawing/2014/main" id="{212F37C8-116E-4ED4-8901-56380F8FBDB5}"/>
                </a:ext>
              </a:extLst>
            </p:cNvPr>
            <p:cNvSpPr txBox="1">
              <a:spLocks noChangeArrowheads="1"/>
            </p:cNvSpPr>
            <p:nvPr/>
          </p:nvSpPr>
          <p:spPr bwMode="auto">
            <a:xfrm>
              <a:off x="431" y="3611"/>
              <a:ext cx="998"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altLang="en-US" sz="18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Unicode MS" pitchFamily="34" charset="-128"/>
                  <a:ea typeface="+mn-ea"/>
                  <a:cs typeface="+mn-cs"/>
                </a:rPr>
                <a:t>011</a:t>
              </a:r>
              <a:r>
                <a:rPr kumimoji="0" lang="en-US" altLang="en-US" sz="18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Unicode MS" pitchFamily="34" charset="-128"/>
                  <a:ea typeface="+mn-ea"/>
                  <a:cs typeface="Times New Roman" pitchFamily="18" charset="0"/>
                </a:rPr>
                <a:t>º W</a:t>
              </a:r>
            </a:p>
          </p:txBody>
        </p:sp>
      </p:grpSp>
      <p:grpSp>
        <p:nvGrpSpPr>
          <p:cNvPr id="30" name="Group 36">
            <a:extLst>
              <a:ext uri="{FF2B5EF4-FFF2-40B4-BE49-F238E27FC236}">
                <a16:creationId xmlns:a16="http://schemas.microsoft.com/office/drawing/2014/main" id="{AD8C1B04-57D8-4DE3-8F0A-29B77A03C764}"/>
              </a:ext>
            </a:extLst>
          </p:cNvPr>
          <p:cNvGrpSpPr>
            <a:grpSpLocks/>
          </p:cNvGrpSpPr>
          <p:nvPr/>
        </p:nvGrpSpPr>
        <p:grpSpPr bwMode="auto">
          <a:xfrm>
            <a:off x="7019925" y="4292600"/>
            <a:ext cx="1296988" cy="817563"/>
            <a:chOff x="4422" y="2568"/>
            <a:chExt cx="817" cy="515"/>
          </a:xfrm>
        </p:grpSpPr>
        <p:sp>
          <p:nvSpPr>
            <p:cNvPr id="31" name="Oval 21">
              <a:extLst>
                <a:ext uri="{FF2B5EF4-FFF2-40B4-BE49-F238E27FC236}">
                  <a16:creationId xmlns:a16="http://schemas.microsoft.com/office/drawing/2014/main" id="{00B979B4-3CEA-4D7D-BD89-1B502870F8DD}"/>
                </a:ext>
              </a:extLst>
            </p:cNvPr>
            <p:cNvSpPr>
              <a:spLocks noChangeArrowheads="1"/>
            </p:cNvSpPr>
            <p:nvPr/>
          </p:nvSpPr>
          <p:spPr bwMode="auto">
            <a:xfrm>
              <a:off x="4694" y="2568"/>
              <a:ext cx="273" cy="272"/>
            </a:xfrm>
            <a:prstGeom prst="ellipse">
              <a:avLst/>
            </a:prstGeom>
            <a:gradFill rotWithShape="1">
              <a:gsLst>
                <a:gs pos="0">
                  <a:srgbClr val="FF3300"/>
                </a:gs>
                <a:gs pos="100000">
                  <a:srgbClr val="FFFF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Text Box 22">
              <a:extLst>
                <a:ext uri="{FF2B5EF4-FFF2-40B4-BE49-F238E27FC236}">
                  <a16:creationId xmlns:a16="http://schemas.microsoft.com/office/drawing/2014/main" id="{69A6B61D-91CE-434C-812A-D0BC5A08D6CE}"/>
                </a:ext>
              </a:extLst>
            </p:cNvPr>
            <p:cNvSpPr txBox="1">
              <a:spLocks noChangeArrowheads="1"/>
            </p:cNvSpPr>
            <p:nvPr/>
          </p:nvSpPr>
          <p:spPr bwMode="auto">
            <a:xfrm>
              <a:off x="4422" y="2795"/>
              <a:ext cx="8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altLang="en-US" sz="18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Unicode MS" pitchFamily="34" charset="-128"/>
                  <a:ea typeface="+mn-ea"/>
                  <a:cs typeface="+mn-cs"/>
                </a:rPr>
                <a:t>1238</a:t>
              </a:r>
            </a:p>
          </p:txBody>
        </p:sp>
      </p:grpSp>
      <p:grpSp>
        <p:nvGrpSpPr>
          <p:cNvPr id="33" name="Group 37">
            <a:extLst>
              <a:ext uri="{FF2B5EF4-FFF2-40B4-BE49-F238E27FC236}">
                <a16:creationId xmlns:a16="http://schemas.microsoft.com/office/drawing/2014/main" id="{65D5B0E9-2F17-4D59-A78B-A59BABB4BA46}"/>
              </a:ext>
            </a:extLst>
          </p:cNvPr>
          <p:cNvGrpSpPr>
            <a:grpSpLocks/>
          </p:cNvGrpSpPr>
          <p:nvPr/>
        </p:nvGrpSpPr>
        <p:grpSpPr bwMode="auto">
          <a:xfrm>
            <a:off x="4932363" y="4292600"/>
            <a:ext cx="1296987" cy="817563"/>
            <a:chOff x="3107" y="2568"/>
            <a:chExt cx="817" cy="515"/>
          </a:xfrm>
        </p:grpSpPr>
        <p:sp>
          <p:nvSpPr>
            <p:cNvPr id="34" name="Oval 24">
              <a:extLst>
                <a:ext uri="{FF2B5EF4-FFF2-40B4-BE49-F238E27FC236}">
                  <a16:creationId xmlns:a16="http://schemas.microsoft.com/office/drawing/2014/main" id="{AA4DC65A-C104-4DB4-B48E-FE59A003AEA8}"/>
                </a:ext>
              </a:extLst>
            </p:cNvPr>
            <p:cNvSpPr>
              <a:spLocks noChangeArrowheads="1"/>
            </p:cNvSpPr>
            <p:nvPr/>
          </p:nvSpPr>
          <p:spPr bwMode="auto">
            <a:xfrm>
              <a:off x="3379" y="2568"/>
              <a:ext cx="273" cy="272"/>
            </a:xfrm>
            <a:prstGeom prst="ellipse">
              <a:avLst/>
            </a:prstGeom>
            <a:gradFill rotWithShape="1">
              <a:gsLst>
                <a:gs pos="0">
                  <a:srgbClr val="FF3300"/>
                </a:gs>
                <a:gs pos="100000">
                  <a:srgbClr val="FFFF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Text Box 25">
              <a:extLst>
                <a:ext uri="{FF2B5EF4-FFF2-40B4-BE49-F238E27FC236}">
                  <a16:creationId xmlns:a16="http://schemas.microsoft.com/office/drawing/2014/main" id="{79D3953B-A8EB-48F0-B908-CCC7B58DA30E}"/>
                </a:ext>
              </a:extLst>
            </p:cNvPr>
            <p:cNvSpPr txBox="1">
              <a:spLocks noChangeArrowheads="1"/>
            </p:cNvSpPr>
            <p:nvPr/>
          </p:nvSpPr>
          <p:spPr bwMode="auto">
            <a:xfrm>
              <a:off x="3107" y="2795"/>
              <a:ext cx="8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altLang="en-US" sz="18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Unicode MS" pitchFamily="34" charset="-128"/>
                  <a:ea typeface="+mn-ea"/>
                  <a:cs typeface="+mn-cs"/>
                </a:rPr>
                <a:t>1242</a:t>
              </a:r>
            </a:p>
          </p:txBody>
        </p:sp>
      </p:grpSp>
      <p:grpSp>
        <p:nvGrpSpPr>
          <p:cNvPr id="36" name="Group 38">
            <a:extLst>
              <a:ext uri="{FF2B5EF4-FFF2-40B4-BE49-F238E27FC236}">
                <a16:creationId xmlns:a16="http://schemas.microsoft.com/office/drawing/2014/main" id="{4E37FD93-174F-403D-9F86-31FA07BAB609}"/>
              </a:ext>
            </a:extLst>
          </p:cNvPr>
          <p:cNvGrpSpPr>
            <a:grpSpLocks/>
          </p:cNvGrpSpPr>
          <p:nvPr/>
        </p:nvGrpSpPr>
        <p:grpSpPr bwMode="auto">
          <a:xfrm>
            <a:off x="2843213" y="4292600"/>
            <a:ext cx="1296987" cy="817563"/>
            <a:chOff x="1791" y="2568"/>
            <a:chExt cx="817" cy="515"/>
          </a:xfrm>
        </p:grpSpPr>
        <p:sp>
          <p:nvSpPr>
            <p:cNvPr id="37" name="Oval 27">
              <a:extLst>
                <a:ext uri="{FF2B5EF4-FFF2-40B4-BE49-F238E27FC236}">
                  <a16:creationId xmlns:a16="http://schemas.microsoft.com/office/drawing/2014/main" id="{F257AFC9-794B-4F44-9476-FB60C05641C2}"/>
                </a:ext>
              </a:extLst>
            </p:cNvPr>
            <p:cNvSpPr>
              <a:spLocks noChangeArrowheads="1"/>
            </p:cNvSpPr>
            <p:nvPr/>
          </p:nvSpPr>
          <p:spPr bwMode="auto">
            <a:xfrm>
              <a:off x="2063" y="2568"/>
              <a:ext cx="273" cy="272"/>
            </a:xfrm>
            <a:prstGeom prst="ellipse">
              <a:avLst/>
            </a:prstGeom>
            <a:gradFill rotWithShape="1">
              <a:gsLst>
                <a:gs pos="0">
                  <a:srgbClr val="FF3300"/>
                </a:gs>
                <a:gs pos="100000">
                  <a:srgbClr val="FFFF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Text Box 28">
              <a:extLst>
                <a:ext uri="{FF2B5EF4-FFF2-40B4-BE49-F238E27FC236}">
                  <a16:creationId xmlns:a16="http://schemas.microsoft.com/office/drawing/2014/main" id="{94424C5D-D9CF-4D4D-90AD-5ECFB1788639}"/>
                </a:ext>
              </a:extLst>
            </p:cNvPr>
            <p:cNvSpPr txBox="1">
              <a:spLocks noChangeArrowheads="1"/>
            </p:cNvSpPr>
            <p:nvPr/>
          </p:nvSpPr>
          <p:spPr bwMode="auto">
            <a:xfrm>
              <a:off x="1791" y="2795"/>
              <a:ext cx="8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altLang="en-US" sz="18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Unicode MS" pitchFamily="34" charset="-128"/>
                  <a:ea typeface="+mn-ea"/>
                  <a:cs typeface="+mn-cs"/>
                </a:rPr>
                <a:t>1246</a:t>
              </a:r>
            </a:p>
          </p:txBody>
        </p:sp>
      </p:grpSp>
      <p:grpSp>
        <p:nvGrpSpPr>
          <p:cNvPr id="39" name="Group 39">
            <a:extLst>
              <a:ext uri="{FF2B5EF4-FFF2-40B4-BE49-F238E27FC236}">
                <a16:creationId xmlns:a16="http://schemas.microsoft.com/office/drawing/2014/main" id="{BAA26EE1-82B0-450F-991C-C57953D2553B}"/>
              </a:ext>
            </a:extLst>
          </p:cNvPr>
          <p:cNvGrpSpPr>
            <a:grpSpLocks/>
          </p:cNvGrpSpPr>
          <p:nvPr/>
        </p:nvGrpSpPr>
        <p:grpSpPr bwMode="auto">
          <a:xfrm>
            <a:off x="827088" y="4292600"/>
            <a:ext cx="1296987" cy="817563"/>
            <a:chOff x="521" y="2568"/>
            <a:chExt cx="817" cy="515"/>
          </a:xfrm>
        </p:grpSpPr>
        <p:sp>
          <p:nvSpPr>
            <p:cNvPr id="40" name="Oval 30">
              <a:extLst>
                <a:ext uri="{FF2B5EF4-FFF2-40B4-BE49-F238E27FC236}">
                  <a16:creationId xmlns:a16="http://schemas.microsoft.com/office/drawing/2014/main" id="{F1F0D6CA-03FD-42DD-B7E0-8496EAF11F5A}"/>
                </a:ext>
              </a:extLst>
            </p:cNvPr>
            <p:cNvSpPr>
              <a:spLocks noChangeArrowheads="1"/>
            </p:cNvSpPr>
            <p:nvPr/>
          </p:nvSpPr>
          <p:spPr bwMode="auto">
            <a:xfrm>
              <a:off x="793" y="2568"/>
              <a:ext cx="273" cy="272"/>
            </a:xfrm>
            <a:prstGeom prst="ellipse">
              <a:avLst/>
            </a:prstGeom>
            <a:gradFill rotWithShape="1">
              <a:gsLst>
                <a:gs pos="0">
                  <a:srgbClr val="FF3300"/>
                </a:gs>
                <a:gs pos="100000">
                  <a:srgbClr val="FFFF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Text Box 31">
              <a:extLst>
                <a:ext uri="{FF2B5EF4-FFF2-40B4-BE49-F238E27FC236}">
                  <a16:creationId xmlns:a16="http://schemas.microsoft.com/office/drawing/2014/main" id="{12FBE537-3F33-4791-B22B-234D30D6BC01}"/>
                </a:ext>
              </a:extLst>
            </p:cNvPr>
            <p:cNvSpPr txBox="1">
              <a:spLocks noChangeArrowheads="1"/>
            </p:cNvSpPr>
            <p:nvPr/>
          </p:nvSpPr>
          <p:spPr bwMode="auto">
            <a:xfrm>
              <a:off x="521" y="2795"/>
              <a:ext cx="8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altLang="en-US" sz="1800" b="1" i="0" u="none" strike="noStrike" kern="1200" cap="none" spc="0" normalizeH="0" baseline="0" noProof="0">
                  <a:ln>
                    <a:noFill/>
                  </a:ln>
                  <a:solidFill>
                    <a:srgbClr val="000000"/>
                  </a:solidFill>
                  <a:effectLst>
                    <a:outerShdw blurRad="38100" dist="38100" dir="2700000" algn="tl">
                      <a:srgbClr val="FFFFFF"/>
                    </a:outerShdw>
                  </a:effectLst>
                  <a:uLnTx/>
                  <a:uFillTx/>
                  <a:latin typeface="Arial Unicode MS" pitchFamily="34" charset="-128"/>
                  <a:ea typeface="+mn-ea"/>
                  <a:cs typeface="+mn-cs"/>
                </a:rPr>
                <a:t>1250</a:t>
              </a:r>
            </a:p>
          </p:txBody>
        </p:sp>
      </p:grpSp>
      <p:sp>
        <p:nvSpPr>
          <p:cNvPr id="42" name="Line 33">
            <a:extLst>
              <a:ext uri="{FF2B5EF4-FFF2-40B4-BE49-F238E27FC236}">
                <a16:creationId xmlns:a16="http://schemas.microsoft.com/office/drawing/2014/main" id="{8533B1EB-BB86-4D94-B92E-D338F993E216}"/>
              </a:ext>
            </a:extLst>
          </p:cNvPr>
          <p:cNvSpPr>
            <a:spLocks noChangeShapeType="1"/>
          </p:cNvSpPr>
          <p:nvPr/>
        </p:nvSpPr>
        <p:spPr bwMode="auto">
          <a:xfrm>
            <a:off x="2484438" y="3068638"/>
            <a:ext cx="0" cy="4318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Line 34">
            <a:extLst>
              <a:ext uri="{FF2B5EF4-FFF2-40B4-BE49-F238E27FC236}">
                <a16:creationId xmlns:a16="http://schemas.microsoft.com/office/drawing/2014/main" id="{C849D958-EAEB-4142-8640-9222F9F1B55C}"/>
              </a:ext>
            </a:extLst>
          </p:cNvPr>
          <p:cNvSpPr>
            <a:spLocks noChangeShapeType="1"/>
          </p:cNvSpPr>
          <p:nvPr/>
        </p:nvSpPr>
        <p:spPr bwMode="auto">
          <a:xfrm>
            <a:off x="2268538" y="3284538"/>
            <a:ext cx="431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Text Box 35">
            <a:extLst>
              <a:ext uri="{FF2B5EF4-FFF2-40B4-BE49-F238E27FC236}">
                <a16:creationId xmlns:a16="http://schemas.microsoft.com/office/drawing/2014/main" id="{2F22D23C-8E9F-4150-9890-B48AA06A04E4}"/>
              </a:ext>
            </a:extLst>
          </p:cNvPr>
          <p:cNvSpPr txBox="1">
            <a:spLocks noChangeArrowheads="1"/>
          </p:cNvSpPr>
          <p:nvPr/>
        </p:nvSpPr>
        <p:spPr bwMode="auto">
          <a:xfrm>
            <a:off x="1774826" y="3408008"/>
            <a:ext cx="15128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alt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Arial Unicode MS" pitchFamily="34" charset="-128"/>
                <a:ea typeface="+mn-ea"/>
                <a:cs typeface="+mn-cs"/>
              </a:rPr>
              <a:t>Mer Pass 1248</a:t>
            </a:r>
            <a:endParaRPr kumimoji="0" lang="en-US" alt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Arial Unicode MS" pitchFamily="34" charset="-128"/>
              <a:ea typeface="+mn-ea"/>
              <a:cs typeface="+mn-cs"/>
            </a:endParaRPr>
          </a:p>
        </p:txBody>
      </p:sp>
      <p:sp>
        <p:nvSpPr>
          <p:cNvPr id="45" name="TextBox 44">
            <a:extLst>
              <a:ext uri="{FF2B5EF4-FFF2-40B4-BE49-F238E27FC236}">
                <a16:creationId xmlns:a16="http://schemas.microsoft.com/office/drawing/2014/main" id="{C38CB6FF-7EBE-4108-9D94-CB162952EF17}"/>
              </a:ext>
            </a:extLst>
          </p:cNvPr>
          <p:cNvSpPr txBox="1"/>
          <p:nvPr/>
        </p:nvSpPr>
        <p:spPr>
          <a:xfrm>
            <a:off x="289367" y="722471"/>
            <a:ext cx="786403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time of MERPASS varies based on the Sun’s Declination and our Longitude. </a:t>
            </a:r>
          </a:p>
        </p:txBody>
      </p:sp>
      <p:sp>
        <p:nvSpPr>
          <p:cNvPr id="46" name="TextBox 45">
            <a:extLst>
              <a:ext uri="{FF2B5EF4-FFF2-40B4-BE49-F238E27FC236}">
                <a16:creationId xmlns:a16="http://schemas.microsoft.com/office/drawing/2014/main" id="{BAF73672-F4C7-4B4B-8A67-18787D83775A}"/>
              </a:ext>
            </a:extLst>
          </p:cNvPr>
          <p:cNvSpPr txBox="1"/>
          <p:nvPr/>
        </p:nvSpPr>
        <p:spPr>
          <a:xfrm>
            <a:off x="289367" y="1056398"/>
            <a:ext cx="786403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Nautical Almanac lists the time of MERPASS at Greenwich</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pic>
        <p:nvPicPr>
          <p:cNvPr id="5122" name="Picture 2" descr="Applying the Equation of Time when calculating longitude at the Sun&amp;#39;s meridian  Passage. | Astro Navigation Demystified">
            <a:extLst>
              <a:ext uri="{FF2B5EF4-FFF2-40B4-BE49-F238E27FC236}">
                <a16:creationId xmlns:a16="http://schemas.microsoft.com/office/drawing/2014/main" id="{22511A45-3BCC-41A5-8D32-CA6CB542F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076" y="1860112"/>
            <a:ext cx="2857500" cy="1866900"/>
          </a:xfrm>
          <a:prstGeom prst="rect">
            <a:avLst/>
          </a:prstGeom>
          <a:noFill/>
          <a:extLst>
            <a:ext uri="{909E8E84-426E-40DD-AFC4-6F175D3DCCD1}">
              <a14:hiddenFill xmlns:a14="http://schemas.microsoft.com/office/drawing/2010/main">
                <a:solidFill>
                  <a:srgbClr val="FFFFFF"/>
                </a:solidFill>
              </a14:hiddenFill>
            </a:ext>
          </a:extLst>
        </p:spPr>
      </p:pic>
      <p:sp>
        <p:nvSpPr>
          <p:cNvPr id="48" name="Text Box 35">
            <a:extLst>
              <a:ext uri="{FF2B5EF4-FFF2-40B4-BE49-F238E27FC236}">
                <a16:creationId xmlns:a16="http://schemas.microsoft.com/office/drawing/2014/main" id="{6FFB984D-63D4-4920-8452-7D3427EDD8A1}"/>
              </a:ext>
            </a:extLst>
          </p:cNvPr>
          <p:cNvSpPr txBox="1">
            <a:spLocks noChangeArrowheads="1"/>
          </p:cNvSpPr>
          <p:nvPr/>
        </p:nvSpPr>
        <p:spPr bwMode="auto">
          <a:xfrm>
            <a:off x="1679578" y="2329194"/>
            <a:ext cx="15128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alt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Arial Unicode MS" pitchFamily="34" charset="-128"/>
                <a:ea typeface="+mn-ea"/>
                <a:cs typeface="+mn-cs"/>
              </a:rPr>
              <a:t>DR Longitude</a:t>
            </a:r>
            <a:endParaRPr kumimoji="0" lang="en-US" altLang="en-US" sz="18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Arial Unicode MS" pitchFamily="34" charset="-128"/>
              <a:ea typeface="+mn-ea"/>
              <a:cs typeface="+mn-cs"/>
            </a:endParaRPr>
          </a:p>
        </p:txBody>
      </p:sp>
      <p:sp>
        <p:nvSpPr>
          <p:cNvPr id="49" name="TextBox 48">
            <a:extLst>
              <a:ext uri="{FF2B5EF4-FFF2-40B4-BE49-F238E27FC236}">
                <a16:creationId xmlns:a16="http://schemas.microsoft.com/office/drawing/2014/main" id="{69A5C6B7-20C9-4979-8122-4E046FC35354}"/>
              </a:ext>
            </a:extLst>
          </p:cNvPr>
          <p:cNvSpPr txBox="1"/>
          <p:nvPr/>
        </p:nvSpPr>
        <p:spPr>
          <a:xfrm>
            <a:off x="289366" y="1392162"/>
            <a:ext cx="786403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Time of MERPASS changes by 4 mins every 1° of Longitude.</a:t>
            </a:r>
          </a:p>
        </p:txBody>
      </p:sp>
    </p:spTree>
    <p:extLst>
      <p:ext uri="{BB962C8B-B14F-4D97-AF65-F5344CB8AC3E}">
        <p14:creationId xmlns:p14="http://schemas.microsoft.com/office/powerpoint/2010/main" val="235150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p:bldP spid="46" grpId="0"/>
      <p:bldP spid="48" grpId="0"/>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191B76-CF6F-4495-BE19-78833BE25086}"/>
              </a:ext>
            </a:extLst>
          </p:cNvPr>
          <p:cNvPicPr>
            <a:picLocks noChangeAspect="1"/>
          </p:cNvPicPr>
          <p:nvPr/>
        </p:nvPicPr>
        <p:blipFill>
          <a:blip r:embed="rId3"/>
          <a:stretch>
            <a:fillRect/>
          </a:stretch>
        </p:blipFill>
        <p:spPr>
          <a:xfrm>
            <a:off x="0" y="0"/>
            <a:ext cx="9144000" cy="1719072"/>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solidFill>
                  <a:schemeClr val="bg1"/>
                </a:solidFill>
                <a:latin typeface="Calibri" panose="020F0502020204030204" pitchFamily="34" charset="0"/>
                <a:cs typeface="Calibri" panose="020F0502020204030204" pitchFamily="34" charset="0"/>
              </a:rPr>
              <a:t>What is the U.S. Navy Policy on CELNAV?</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244B3EC-AF7F-419F-A29D-FDAD7865EB24}"/>
              </a:ext>
            </a:extLst>
          </p:cNvPr>
          <p:cNvPicPr>
            <a:picLocks noChangeAspect="1"/>
          </p:cNvPicPr>
          <p:nvPr/>
        </p:nvPicPr>
        <p:blipFill>
          <a:blip r:embed="rId5"/>
          <a:stretch>
            <a:fillRect/>
          </a:stretch>
        </p:blipFill>
        <p:spPr>
          <a:xfrm>
            <a:off x="2895600" y="2177800"/>
            <a:ext cx="3139712" cy="4346825"/>
          </a:xfrm>
          <a:prstGeom prst="rect">
            <a:avLst/>
          </a:prstGeom>
        </p:spPr>
      </p:pic>
    </p:spTree>
    <p:extLst>
      <p:ext uri="{BB962C8B-B14F-4D97-AF65-F5344CB8AC3E}">
        <p14:creationId xmlns:p14="http://schemas.microsoft.com/office/powerpoint/2010/main" val="287742334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3">
            <a:extLst>
              <a:ext uri="{FF2B5EF4-FFF2-40B4-BE49-F238E27FC236}">
                <a16:creationId xmlns:a16="http://schemas.microsoft.com/office/drawing/2014/main" id="{5B7A5B1B-0943-40DB-85AE-CF1BEB91C26B}"/>
              </a:ext>
            </a:extLst>
          </p:cNvPr>
          <p:cNvSpPr txBox="1">
            <a:spLocks/>
          </p:cNvSpPr>
          <p:nvPr/>
        </p:nvSpPr>
        <p:spPr>
          <a:xfrm>
            <a:off x="66675" y="228600"/>
            <a:ext cx="8991600" cy="6096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3200" kern="1200">
                <a:solidFill>
                  <a:schemeClr val="accent6"/>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3200" i="0" u="none" strike="noStrike" kern="1200" cap="none" spc="0" normalizeH="0" baseline="0" noProof="0" dirty="0">
                <a:ln>
                  <a:noFill/>
                </a:ln>
                <a:solidFill>
                  <a:prstClr val="black"/>
                </a:solidFill>
                <a:effectLst/>
                <a:uLnTx/>
                <a:uFillTx/>
                <a:latin typeface="Calibri"/>
                <a:ea typeface="+mn-ea"/>
                <a:cs typeface="+mn-cs"/>
              </a:rPr>
              <a:t>Meridian Passage / Local Noon</a:t>
            </a:r>
          </a:p>
        </p:txBody>
      </p:sp>
      <p:sp>
        <p:nvSpPr>
          <p:cNvPr id="13" name="TextBox 12">
            <a:extLst>
              <a:ext uri="{FF2B5EF4-FFF2-40B4-BE49-F238E27FC236}">
                <a16:creationId xmlns:a16="http://schemas.microsoft.com/office/drawing/2014/main" id="{5051BC26-D779-4DDB-8CF2-3B8832FA287F}"/>
              </a:ext>
            </a:extLst>
          </p:cNvPr>
          <p:cNvSpPr txBox="1"/>
          <p:nvPr/>
        </p:nvSpPr>
        <p:spPr>
          <a:xfrm>
            <a:off x="289367" y="837092"/>
            <a:ext cx="78640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By taking a Sight at Meridian Passage, we can gain not only our distance from the Sun’s GP but we can also calculate our Latitude. </a:t>
            </a:r>
          </a:p>
        </p:txBody>
      </p:sp>
      <p:sp>
        <p:nvSpPr>
          <p:cNvPr id="14" name="Oval 3">
            <a:extLst>
              <a:ext uri="{FF2B5EF4-FFF2-40B4-BE49-F238E27FC236}">
                <a16:creationId xmlns:a16="http://schemas.microsoft.com/office/drawing/2014/main" id="{6F50777A-0EC6-414C-A2F1-5B48757E3973}"/>
              </a:ext>
            </a:extLst>
          </p:cNvPr>
          <p:cNvSpPr>
            <a:spLocks noChangeArrowheads="1"/>
          </p:cNvSpPr>
          <p:nvPr/>
        </p:nvSpPr>
        <p:spPr bwMode="auto">
          <a:xfrm>
            <a:off x="3803650" y="4219575"/>
            <a:ext cx="3797300" cy="901700"/>
          </a:xfrm>
          <a:prstGeom prst="ellipse">
            <a:avLst/>
          </a:prstGeom>
          <a:solidFill>
            <a:schemeClr val="accent2"/>
          </a:solidFill>
          <a:ln w="127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val 4">
            <a:extLst>
              <a:ext uri="{FF2B5EF4-FFF2-40B4-BE49-F238E27FC236}">
                <a16:creationId xmlns:a16="http://schemas.microsoft.com/office/drawing/2014/main" id="{7915FC0F-3061-44CD-B633-16CCC7820866}"/>
              </a:ext>
            </a:extLst>
          </p:cNvPr>
          <p:cNvSpPr>
            <a:spLocks noChangeArrowheads="1"/>
          </p:cNvSpPr>
          <p:nvPr/>
        </p:nvSpPr>
        <p:spPr bwMode="auto">
          <a:xfrm rot="19260000">
            <a:off x="3870325" y="4195762"/>
            <a:ext cx="3724275" cy="901700"/>
          </a:xfrm>
          <a:prstGeom prst="ellipse">
            <a:avLst/>
          </a:prstGeom>
          <a:noFill/>
          <a:ln w="12700">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val 5">
            <a:extLst>
              <a:ext uri="{FF2B5EF4-FFF2-40B4-BE49-F238E27FC236}">
                <a16:creationId xmlns:a16="http://schemas.microsoft.com/office/drawing/2014/main" id="{BBCE711D-8792-49E4-8179-C48ABDBC54E3}"/>
              </a:ext>
            </a:extLst>
          </p:cNvPr>
          <p:cNvSpPr>
            <a:spLocks noChangeArrowheads="1"/>
          </p:cNvSpPr>
          <p:nvPr/>
        </p:nvSpPr>
        <p:spPr bwMode="auto">
          <a:xfrm>
            <a:off x="3810000" y="2778125"/>
            <a:ext cx="3784600" cy="3708400"/>
          </a:xfrm>
          <a:prstGeom prst="ellipse">
            <a:avLst/>
          </a:prstGeom>
          <a:noFill/>
          <a:ln w="2540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6">
            <a:extLst>
              <a:ext uri="{FF2B5EF4-FFF2-40B4-BE49-F238E27FC236}">
                <a16:creationId xmlns:a16="http://schemas.microsoft.com/office/drawing/2014/main" id="{687BA959-1F02-40E6-9BFA-4D065D37032D}"/>
              </a:ext>
            </a:extLst>
          </p:cNvPr>
          <p:cNvSpPr>
            <a:spLocks noChangeArrowheads="1"/>
          </p:cNvSpPr>
          <p:nvPr/>
        </p:nvSpPr>
        <p:spPr bwMode="auto">
          <a:xfrm>
            <a:off x="5213088" y="1833673"/>
            <a:ext cx="1038747"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sz="2400">
                <a:solidFill>
                  <a:schemeClr val="tx1"/>
                </a:solidFill>
                <a:latin typeface="Times New Roman" pitchFamily="18" charset="0"/>
              </a:defRPr>
            </a:lvl1pPr>
            <a:lvl2pPr marL="571500" defTabSz="762000">
              <a:defRPr sz="2400">
                <a:solidFill>
                  <a:schemeClr val="tx1"/>
                </a:solidFill>
                <a:latin typeface="Times New Roman" pitchFamily="18" charset="0"/>
              </a:defRPr>
            </a:lvl2pPr>
            <a:lvl3pPr marL="1143000" defTabSz="762000">
              <a:defRPr sz="2400">
                <a:solidFill>
                  <a:schemeClr val="tx1"/>
                </a:solidFill>
                <a:latin typeface="Times New Roman" pitchFamily="18" charset="0"/>
              </a:defRPr>
            </a:lvl3pPr>
            <a:lvl4pPr marL="1714500" defTabSz="762000">
              <a:defRPr sz="2400">
                <a:solidFill>
                  <a:schemeClr val="tx1"/>
                </a:solidFill>
                <a:latin typeface="Times New Roman" pitchFamily="18" charset="0"/>
              </a:defRPr>
            </a:lvl4pPr>
            <a:lvl5pPr marL="2286000" defTabSz="762000">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7620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prstClr val="black">
                    <a:lumMod val="85000"/>
                    <a:lumOff val="15000"/>
                  </a:prstClr>
                </a:solidFill>
                <a:effectLst/>
                <a:uLnTx/>
                <a:uFillTx/>
                <a:latin typeface="Arial Unicode MS" pitchFamily="34" charset="-128"/>
                <a:ea typeface="+mn-ea"/>
                <a:cs typeface="+mn-cs"/>
              </a:rPr>
              <a:t>Zenith</a:t>
            </a:r>
          </a:p>
        </p:txBody>
      </p:sp>
      <p:sp>
        <p:nvSpPr>
          <p:cNvPr id="18" name="Rectangle 8">
            <a:extLst>
              <a:ext uri="{FF2B5EF4-FFF2-40B4-BE49-F238E27FC236}">
                <a16:creationId xmlns:a16="http://schemas.microsoft.com/office/drawing/2014/main" id="{E515086F-A4AF-47DF-B0D3-0A7C3042C52A}"/>
              </a:ext>
            </a:extLst>
          </p:cNvPr>
          <p:cNvSpPr>
            <a:spLocks noChangeArrowheads="1"/>
          </p:cNvSpPr>
          <p:nvPr/>
        </p:nvSpPr>
        <p:spPr bwMode="auto">
          <a:xfrm>
            <a:off x="2999829" y="5799137"/>
            <a:ext cx="126156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sz="2400">
                <a:solidFill>
                  <a:schemeClr val="tx1"/>
                </a:solidFill>
                <a:latin typeface="Times New Roman" pitchFamily="18" charset="0"/>
              </a:defRPr>
            </a:lvl1pPr>
            <a:lvl2pPr marL="571500" defTabSz="762000">
              <a:defRPr sz="2400">
                <a:solidFill>
                  <a:schemeClr val="tx1"/>
                </a:solidFill>
                <a:latin typeface="Times New Roman" pitchFamily="18" charset="0"/>
              </a:defRPr>
            </a:lvl2pPr>
            <a:lvl3pPr marL="1143000" defTabSz="762000">
              <a:defRPr sz="2400">
                <a:solidFill>
                  <a:schemeClr val="tx1"/>
                </a:solidFill>
                <a:latin typeface="Times New Roman" pitchFamily="18" charset="0"/>
              </a:defRPr>
            </a:lvl3pPr>
            <a:lvl4pPr marL="1714500" defTabSz="762000">
              <a:defRPr sz="2400">
                <a:solidFill>
                  <a:schemeClr val="tx1"/>
                </a:solidFill>
                <a:latin typeface="Times New Roman" pitchFamily="18" charset="0"/>
              </a:defRPr>
            </a:lvl4pPr>
            <a:lvl5pPr marL="2286000" defTabSz="762000">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7620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prstClr val="white"/>
                </a:solidFill>
                <a:effectLst/>
                <a:uLnTx/>
                <a:uFillTx/>
                <a:latin typeface="Arial Unicode MS" pitchFamily="34" charset="-128"/>
                <a:ea typeface="+mn-ea"/>
                <a:cs typeface="+mn-cs"/>
              </a:rPr>
              <a:t>Equator</a:t>
            </a:r>
          </a:p>
        </p:txBody>
      </p:sp>
      <p:sp>
        <p:nvSpPr>
          <p:cNvPr id="19" name="Line 9">
            <a:extLst>
              <a:ext uri="{FF2B5EF4-FFF2-40B4-BE49-F238E27FC236}">
                <a16:creationId xmlns:a16="http://schemas.microsoft.com/office/drawing/2014/main" id="{7D65FA79-13AE-4039-9D17-6EFCBBE3613C}"/>
              </a:ext>
            </a:extLst>
          </p:cNvPr>
          <p:cNvSpPr>
            <a:spLocks noChangeShapeType="1"/>
          </p:cNvSpPr>
          <p:nvPr/>
        </p:nvSpPr>
        <p:spPr bwMode="auto">
          <a:xfrm>
            <a:off x="5556250" y="4219575"/>
            <a:ext cx="292100" cy="901700"/>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Rectangle 10">
            <a:extLst>
              <a:ext uri="{FF2B5EF4-FFF2-40B4-BE49-F238E27FC236}">
                <a16:creationId xmlns:a16="http://schemas.microsoft.com/office/drawing/2014/main" id="{032CE6F3-3C00-46E1-9254-D97E81B99ADD}"/>
              </a:ext>
            </a:extLst>
          </p:cNvPr>
          <p:cNvSpPr>
            <a:spLocks noChangeArrowheads="1"/>
          </p:cNvSpPr>
          <p:nvPr/>
        </p:nvSpPr>
        <p:spPr bwMode="auto">
          <a:xfrm>
            <a:off x="5383212" y="3665537"/>
            <a:ext cx="38417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sz="2400">
                <a:solidFill>
                  <a:schemeClr val="tx1"/>
                </a:solidFill>
                <a:latin typeface="Times New Roman" pitchFamily="18" charset="0"/>
              </a:defRPr>
            </a:lvl1pPr>
            <a:lvl2pPr marL="571500" defTabSz="762000">
              <a:defRPr sz="2400">
                <a:solidFill>
                  <a:schemeClr val="tx1"/>
                </a:solidFill>
                <a:latin typeface="Times New Roman" pitchFamily="18" charset="0"/>
              </a:defRPr>
            </a:lvl2pPr>
            <a:lvl3pPr marL="1143000" defTabSz="762000">
              <a:defRPr sz="2400">
                <a:solidFill>
                  <a:schemeClr val="tx1"/>
                </a:solidFill>
                <a:latin typeface="Times New Roman" pitchFamily="18" charset="0"/>
              </a:defRPr>
            </a:lvl3pPr>
            <a:lvl4pPr marL="1714500" defTabSz="762000">
              <a:defRPr sz="2400">
                <a:solidFill>
                  <a:schemeClr val="tx1"/>
                </a:solidFill>
                <a:latin typeface="Times New Roman" pitchFamily="18" charset="0"/>
              </a:defRPr>
            </a:lvl4pPr>
            <a:lvl5pPr marL="2286000" defTabSz="762000">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7620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a:ln>
                  <a:noFill/>
                </a:ln>
                <a:solidFill>
                  <a:prstClr val="white"/>
                </a:solidFill>
                <a:effectLst/>
                <a:uLnTx/>
                <a:uFillTx/>
                <a:latin typeface="Arial Unicode MS" pitchFamily="34" charset="-128"/>
                <a:ea typeface="+mn-ea"/>
                <a:cs typeface="+mn-cs"/>
              </a:rPr>
              <a:t>E</a:t>
            </a:r>
          </a:p>
        </p:txBody>
      </p:sp>
      <p:sp>
        <p:nvSpPr>
          <p:cNvPr id="21" name="Rectangle 11">
            <a:extLst>
              <a:ext uri="{FF2B5EF4-FFF2-40B4-BE49-F238E27FC236}">
                <a16:creationId xmlns:a16="http://schemas.microsoft.com/office/drawing/2014/main" id="{5B747948-F4B5-49CC-8182-9DB7499E1785}"/>
              </a:ext>
            </a:extLst>
          </p:cNvPr>
          <p:cNvSpPr>
            <a:spLocks noChangeArrowheads="1"/>
          </p:cNvSpPr>
          <p:nvPr/>
        </p:nvSpPr>
        <p:spPr bwMode="auto">
          <a:xfrm>
            <a:off x="5764212" y="5189537"/>
            <a:ext cx="468313"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sz="2400">
                <a:solidFill>
                  <a:schemeClr val="tx1"/>
                </a:solidFill>
                <a:latin typeface="Times New Roman" pitchFamily="18" charset="0"/>
              </a:defRPr>
            </a:lvl1pPr>
            <a:lvl2pPr marL="571500" defTabSz="762000">
              <a:defRPr sz="2400">
                <a:solidFill>
                  <a:schemeClr val="tx1"/>
                </a:solidFill>
                <a:latin typeface="Times New Roman" pitchFamily="18" charset="0"/>
              </a:defRPr>
            </a:lvl2pPr>
            <a:lvl3pPr marL="1143000" defTabSz="762000">
              <a:defRPr sz="2400">
                <a:solidFill>
                  <a:schemeClr val="tx1"/>
                </a:solidFill>
                <a:latin typeface="Times New Roman" pitchFamily="18" charset="0"/>
              </a:defRPr>
            </a:lvl3pPr>
            <a:lvl4pPr marL="1714500" defTabSz="762000">
              <a:defRPr sz="2400">
                <a:solidFill>
                  <a:schemeClr val="tx1"/>
                </a:solidFill>
                <a:latin typeface="Times New Roman" pitchFamily="18" charset="0"/>
              </a:defRPr>
            </a:lvl4pPr>
            <a:lvl5pPr marL="2286000" defTabSz="762000">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7620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a:ln>
                  <a:noFill/>
                </a:ln>
                <a:solidFill>
                  <a:prstClr val="white"/>
                </a:solidFill>
                <a:effectLst/>
                <a:uLnTx/>
                <a:uFillTx/>
                <a:latin typeface="Arial Unicode MS" pitchFamily="34" charset="-128"/>
                <a:ea typeface="+mn-ea"/>
                <a:cs typeface="+mn-cs"/>
              </a:rPr>
              <a:t>W</a:t>
            </a:r>
          </a:p>
        </p:txBody>
      </p:sp>
      <p:sp>
        <p:nvSpPr>
          <p:cNvPr id="22" name="Line 12">
            <a:extLst>
              <a:ext uri="{FF2B5EF4-FFF2-40B4-BE49-F238E27FC236}">
                <a16:creationId xmlns:a16="http://schemas.microsoft.com/office/drawing/2014/main" id="{63B75362-46D1-47BE-9275-1534C7B687D1}"/>
              </a:ext>
            </a:extLst>
          </p:cNvPr>
          <p:cNvSpPr>
            <a:spLocks noChangeShapeType="1"/>
          </p:cNvSpPr>
          <p:nvPr/>
        </p:nvSpPr>
        <p:spPr bwMode="auto">
          <a:xfrm>
            <a:off x="3803650" y="4670425"/>
            <a:ext cx="3797300" cy="0"/>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13">
            <a:extLst>
              <a:ext uri="{FF2B5EF4-FFF2-40B4-BE49-F238E27FC236}">
                <a16:creationId xmlns:a16="http://schemas.microsoft.com/office/drawing/2014/main" id="{986826CE-7095-432C-A743-7A3B2F615558}"/>
              </a:ext>
            </a:extLst>
          </p:cNvPr>
          <p:cNvSpPr>
            <a:spLocks noChangeArrowheads="1"/>
          </p:cNvSpPr>
          <p:nvPr/>
        </p:nvSpPr>
        <p:spPr bwMode="auto">
          <a:xfrm>
            <a:off x="3325812" y="4427537"/>
            <a:ext cx="40163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sz="2400">
                <a:solidFill>
                  <a:schemeClr val="tx1"/>
                </a:solidFill>
                <a:latin typeface="Times New Roman" pitchFamily="18" charset="0"/>
              </a:defRPr>
            </a:lvl1pPr>
            <a:lvl2pPr marL="571500" defTabSz="762000">
              <a:defRPr sz="2400">
                <a:solidFill>
                  <a:schemeClr val="tx1"/>
                </a:solidFill>
                <a:latin typeface="Times New Roman" pitchFamily="18" charset="0"/>
              </a:defRPr>
            </a:lvl2pPr>
            <a:lvl3pPr marL="1143000" defTabSz="762000">
              <a:defRPr sz="2400">
                <a:solidFill>
                  <a:schemeClr val="tx1"/>
                </a:solidFill>
                <a:latin typeface="Times New Roman" pitchFamily="18" charset="0"/>
              </a:defRPr>
            </a:lvl3pPr>
            <a:lvl4pPr marL="1714500" defTabSz="762000">
              <a:defRPr sz="2400">
                <a:solidFill>
                  <a:schemeClr val="tx1"/>
                </a:solidFill>
                <a:latin typeface="Times New Roman" pitchFamily="18" charset="0"/>
              </a:defRPr>
            </a:lvl4pPr>
            <a:lvl5pPr marL="2286000" defTabSz="762000">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7620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a:ln>
                  <a:noFill/>
                </a:ln>
                <a:solidFill>
                  <a:prstClr val="white"/>
                </a:solidFill>
                <a:effectLst/>
                <a:uLnTx/>
                <a:uFillTx/>
                <a:latin typeface="Arial Unicode MS" pitchFamily="34" charset="-128"/>
                <a:ea typeface="+mn-ea"/>
                <a:cs typeface="+mn-cs"/>
              </a:rPr>
              <a:t>N</a:t>
            </a:r>
          </a:p>
        </p:txBody>
      </p:sp>
      <p:sp>
        <p:nvSpPr>
          <p:cNvPr id="24" name="Rectangle 14">
            <a:extLst>
              <a:ext uri="{FF2B5EF4-FFF2-40B4-BE49-F238E27FC236}">
                <a16:creationId xmlns:a16="http://schemas.microsoft.com/office/drawing/2014/main" id="{A470F871-40AA-4E3A-B926-924C348BCD8B}"/>
              </a:ext>
            </a:extLst>
          </p:cNvPr>
          <p:cNvSpPr>
            <a:spLocks noChangeArrowheads="1"/>
          </p:cNvSpPr>
          <p:nvPr/>
        </p:nvSpPr>
        <p:spPr bwMode="auto">
          <a:xfrm>
            <a:off x="7669212" y="4427537"/>
            <a:ext cx="38417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sz="2400">
                <a:solidFill>
                  <a:schemeClr val="tx1"/>
                </a:solidFill>
                <a:latin typeface="Times New Roman" pitchFamily="18" charset="0"/>
              </a:defRPr>
            </a:lvl1pPr>
            <a:lvl2pPr marL="571500" defTabSz="762000">
              <a:defRPr sz="2400">
                <a:solidFill>
                  <a:schemeClr val="tx1"/>
                </a:solidFill>
                <a:latin typeface="Times New Roman" pitchFamily="18" charset="0"/>
              </a:defRPr>
            </a:lvl2pPr>
            <a:lvl3pPr marL="1143000" defTabSz="762000">
              <a:defRPr sz="2400">
                <a:solidFill>
                  <a:schemeClr val="tx1"/>
                </a:solidFill>
                <a:latin typeface="Times New Roman" pitchFamily="18" charset="0"/>
              </a:defRPr>
            </a:lvl3pPr>
            <a:lvl4pPr marL="1714500" defTabSz="762000">
              <a:defRPr sz="2400">
                <a:solidFill>
                  <a:schemeClr val="tx1"/>
                </a:solidFill>
                <a:latin typeface="Times New Roman" pitchFamily="18" charset="0"/>
              </a:defRPr>
            </a:lvl4pPr>
            <a:lvl5pPr marL="2286000" defTabSz="762000">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7620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a:ln>
                  <a:noFill/>
                </a:ln>
                <a:solidFill>
                  <a:prstClr val="white"/>
                </a:solidFill>
                <a:effectLst/>
                <a:uLnTx/>
                <a:uFillTx/>
                <a:latin typeface="Arial Unicode MS" pitchFamily="34" charset="-128"/>
                <a:ea typeface="+mn-ea"/>
                <a:cs typeface="+mn-cs"/>
              </a:rPr>
              <a:t>S</a:t>
            </a:r>
          </a:p>
        </p:txBody>
      </p:sp>
      <p:sp>
        <p:nvSpPr>
          <p:cNvPr id="26" name="Oval 15">
            <a:extLst>
              <a:ext uri="{FF2B5EF4-FFF2-40B4-BE49-F238E27FC236}">
                <a16:creationId xmlns:a16="http://schemas.microsoft.com/office/drawing/2014/main" id="{813FE2B7-EA40-4C3D-A848-6190B3EA9A8D}"/>
              </a:ext>
            </a:extLst>
          </p:cNvPr>
          <p:cNvSpPr>
            <a:spLocks noChangeArrowheads="1"/>
          </p:cNvSpPr>
          <p:nvPr/>
        </p:nvSpPr>
        <p:spPr bwMode="auto">
          <a:xfrm>
            <a:off x="6546850" y="2924175"/>
            <a:ext cx="215900" cy="215900"/>
          </a:xfrm>
          <a:prstGeom prst="ellipse">
            <a:avLst/>
          </a:prstGeom>
          <a:gradFill rotWithShape="0">
            <a:gsLst>
              <a:gs pos="0">
                <a:srgbClr val="FF3300"/>
              </a:gs>
              <a:gs pos="100000">
                <a:srgbClr val="FFCC00"/>
              </a:gs>
            </a:gsLst>
            <a:path path="shape">
              <a:fillToRect l="50000" t="50000" r="50000" b="50000"/>
            </a:path>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Rectangle 16">
            <a:extLst>
              <a:ext uri="{FF2B5EF4-FFF2-40B4-BE49-F238E27FC236}">
                <a16:creationId xmlns:a16="http://schemas.microsoft.com/office/drawing/2014/main" id="{328F18EF-5F87-4C9B-AC9B-AB92B9F57C3D}"/>
              </a:ext>
            </a:extLst>
          </p:cNvPr>
          <p:cNvSpPr>
            <a:spLocks noChangeArrowheads="1"/>
          </p:cNvSpPr>
          <p:nvPr/>
        </p:nvSpPr>
        <p:spPr bwMode="auto">
          <a:xfrm>
            <a:off x="3502898" y="1945310"/>
            <a:ext cx="1319273" cy="76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sz="2400">
                <a:solidFill>
                  <a:schemeClr val="tx1"/>
                </a:solidFill>
                <a:latin typeface="Times New Roman" pitchFamily="18" charset="0"/>
              </a:defRPr>
            </a:lvl1pPr>
            <a:lvl2pPr marL="571500" defTabSz="762000">
              <a:defRPr sz="2400">
                <a:solidFill>
                  <a:schemeClr val="tx1"/>
                </a:solidFill>
                <a:latin typeface="Times New Roman" pitchFamily="18" charset="0"/>
              </a:defRPr>
            </a:lvl2pPr>
            <a:lvl3pPr marL="1143000" defTabSz="762000">
              <a:defRPr sz="2400">
                <a:solidFill>
                  <a:schemeClr val="tx1"/>
                </a:solidFill>
                <a:latin typeface="Times New Roman" pitchFamily="18" charset="0"/>
              </a:defRPr>
            </a:lvl3pPr>
            <a:lvl4pPr marL="1714500" defTabSz="762000">
              <a:defRPr sz="2400">
                <a:solidFill>
                  <a:schemeClr val="tx1"/>
                </a:solidFill>
                <a:latin typeface="Times New Roman" pitchFamily="18" charset="0"/>
              </a:defRPr>
            </a:lvl4pPr>
            <a:lvl5pPr marL="2286000" defTabSz="762000">
              <a:defRPr sz="2400">
                <a:solidFill>
                  <a:schemeClr val="tx1"/>
                </a:solidFill>
                <a:latin typeface="Times New Roman" pitchFamily="18" charset="0"/>
              </a:defRPr>
            </a:lvl5pPr>
            <a:lvl6pPr marL="2743200" defTabSz="762000" eaLnBrk="0" fontAlgn="base" hangingPunct="0">
              <a:spcBef>
                <a:spcPct val="0"/>
              </a:spcBef>
              <a:spcAft>
                <a:spcPct val="0"/>
              </a:spcAft>
              <a:defRPr sz="2400">
                <a:solidFill>
                  <a:schemeClr val="tx1"/>
                </a:solidFill>
                <a:latin typeface="Times New Roman" pitchFamily="18" charset="0"/>
              </a:defRPr>
            </a:lvl6pPr>
            <a:lvl7pPr marL="3200400" defTabSz="762000" eaLnBrk="0" fontAlgn="base" hangingPunct="0">
              <a:spcBef>
                <a:spcPct val="0"/>
              </a:spcBef>
              <a:spcAft>
                <a:spcPct val="0"/>
              </a:spcAft>
              <a:defRPr sz="2400">
                <a:solidFill>
                  <a:schemeClr val="tx1"/>
                </a:solidFill>
                <a:latin typeface="Times New Roman" pitchFamily="18" charset="0"/>
              </a:defRPr>
            </a:lvl7pPr>
            <a:lvl8pPr marL="3657600" defTabSz="762000" eaLnBrk="0" fontAlgn="base" hangingPunct="0">
              <a:spcBef>
                <a:spcPct val="0"/>
              </a:spcBef>
              <a:spcAft>
                <a:spcPct val="0"/>
              </a:spcAft>
              <a:defRPr sz="2400">
                <a:solidFill>
                  <a:schemeClr val="tx1"/>
                </a:solidFill>
                <a:latin typeface="Times New Roman" pitchFamily="18" charset="0"/>
              </a:defRPr>
            </a:lvl8pPr>
            <a:lvl9pPr marL="4114800" defTabSz="7620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7620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Observer’s</a:t>
            </a:r>
          </a:p>
          <a:p>
            <a:pPr marL="0" marR="0" lvl="0" indent="0" algn="l" defTabSz="7620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pitchFamily="34" charset="0"/>
                <a:ea typeface="+mn-ea"/>
                <a:cs typeface="Calibri" panose="020F0502020204030204" pitchFamily="34" charset="0"/>
              </a:rPr>
              <a:t>Meridian</a:t>
            </a:r>
          </a:p>
        </p:txBody>
      </p:sp>
      <p:sp>
        <p:nvSpPr>
          <p:cNvPr id="28" name="Line 17">
            <a:extLst>
              <a:ext uri="{FF2B5EF4-FFF2-40B4-BE49-F238E27FC236}">
                <a16:creationId xmlns:a16="http://schemas.microsoft.com/office/drawing/2014/main" id="{A0FFFB4A-1CA4-4098-AAE4-BC8B46508D3F}"/>
              </a:ext>
            </a:extLst>
          </p:cNvPr>
          <p:cNvSpPr>
            <a:spLocks noChangeShapeType="1"/>
          </p:cNvSpPr>
          <p:nvPr/>
        </p:nvSpPr>
        <p:spPr bwMode="auto">
          <a:xfrm>
            <a:off x="4297582" y="2663826"/>
            <a:ext cx="628429" cy="260349"/>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Arc 18">
            <a:extLst>
              <a:ext uri="{FF2B5EF4-FFF2-40B4-BE49-F238E27FC236}">
                <a16:creationId xmlns:a16="http://schemas.microsoft.com/office/drawing/2014/main" id="{E802F285-33D1-4ACC-A4C5-2DC383216539}"/>
              </a:ext>
            </a:extLst>
          </p:cNvPr>
          <p:cNvSpPr>
            <a:spLocks/>
          </p:cNvSpPr>
          <p:nvPr/>
        </p:nvSpPr>
        <p:spPr bwMode="auto">
          <a:xfrm>
            <a:off x="5683250" y="2538412"/>
            <a:ext cx="2449512" cy="2160588"/>
          </a:xfrm>
          <a:custGeom>
            <a:avLst/>
            <a:gdLst>
              <a:gd name="G0" fmla="+- 0 0 0"/>
              <a:gd name="G1" fmla="+- 18981 0 0"/>
              <a:gd name="G2" fmla="+- 21600 0 0"/>
              <a:gd name="T0" fmla="*/ 10309 w 21600"/>
              <a:gd name="T1" fmla="*/ 0 h 18981"/>
              <a:gd name="T2" fmla="*/ 21600 w 21600"/>
              <a:gd name="T3" fmla="*/ 18981 h 18981"/>
              <a:gd name="T4" fmla="*/ 0 w 21600"/>
              <a:gd name="T5" fmla="*/ 18981 h 18981"/>
            </a:gdLst>
            <a:ahLst/>
            <a:cxnLst>
              <a:cxn ang="0">
                <a:pos x="T0" y="T1"/>
              </a:cxn>
              <a:cxn ang="0">
                <a:pos x="T2" y="T3"/>
              </a:cxn>
              <a:cxn ang="0">
                <a:pos x="T4" y="T5"/>
              </a:cxn>
            </a:cxnLst>
            <a:rect l="0" t="0" r="r" b="b"/>
            <a:pathLst>
              <a:path w="21600" h="18981" fill="none" extrusionOk="0">
                <a:moveTo>
                  <a:pt x="10309" y="-1"/>
                </a:moveTo>
                <a:cubicBezTo>
                  <a:pt x="17267" y="3779"/>
                  <a:pt x="21600" y="11062"/>
                  <a:pt x="21600" y="18981"/>
                </a:cubicBezTo>
              </a:path>
              <a:path w="21600" h="18981" stroke="0" extrusionOk="0">
                <a:moveTo>
                  <a:pt x="10309" y="-1"/>
                </a:moveTo>
                <a:cubicBezTo>
                  <a:pt x="17267" y="3779"/>
                  <a:pt x="21600" y="11062"/>
                  <a:pt x="21600" y="18981"/>
                </a:cubicBezTo>
                <a:lnTo>
                  <a:pt x="0" y="18981"/>
                </a:lnTo>
                <a:close/>
              </a:path>
            </a:pathLst>
          </a:custGeom>
          <a:noFill/>
          <a:ln w="28575">
            <a:solidFill>
              <a:srgbClr val="FF3300"/>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Text Box 19">
            <a:extLst>
              <a:ext uri="{FF2B5EF4-FFF2-40B4-BE49-F238E27FC236}">
                <a16:creationId xmlns:a16="http://schemas.microsoft.com/office/drawing/2014/main" id="{D12BA0CD-3C6C-43BD-A082-C8182E340618}"/>
              </a:ext>
            </a:extLst>
          </p:cNvPr>
          <p:cNvSpPr txBox="1">
            <a:spLocks noChangeArrowheads="1"/>
          </p:cNvSpPr>
          <p:nvPr/>
        </p:nvSpPr>
        <p:spPr bwMode="auto">
          <a:xfrm>
            <a:off x="7988300" y="3259137"/>
            <a:ext cx="1368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GB" altLang="en-US" sz="1800" b="1" i="0" u="none" strike="noStrike" kern="1200" cap="none" spc="0" normalizeH="0" baseline="0" noProof="0">
                <a:ln>
                  <a:noFill/>
                </a:ln>
                <a:solidFill>
                  <a:srgbClr val="FF3300"/>
                </a:solidFill>
                <a:effectLst>
                  <a:outerShdw blurRad="38100" dist="38100" dir="2700000" algn="tl">
                    <a:srgbClr val="000000"/>
                  </a:outerShdw>
                </a:effectLst>
                <a:uLnTx/>
                <a:uFillTx/>
                <a:latin typeface="Arial Unicode MS" pitchFamily="34" charset="-128"/>
                <a:ea typeface="+mn-ea"/>
                <a:cs typeface="+mn-cs"/>
              </a:rPr>
              <a:t>Altitude</a:t>
            </a:r>
          </a:p>
        </p:txBody>
      </p:sp>
      <p:sp>
        <p:nvSpPr>
          <p:cNvPr id="31" name="Arc 20">
            <a:extLst>
              <a:ext uri="{FF2B5EF4-FFF2-40B4-BE49-F238E27FC236}">
                <a16:creationId xmlns:a16="http://schemas.microsoft.com/office/drawing/2014/main" id="{2AD2B510-CC37-4FB9-923C-1917B7FBEF54}"/>
              </a:ext>
            </a:extLst>
          </p:cNvPr>
          <p:cNvSpPr>
            <a:spLocks/>
          </p:cNvSpPr>
          <p:nvPr/>
        </p:nvSpPr>
        <p:spPr bwMode="auto">
          <a:xfrm>
            <a:off x="5683250" y="2541587"/>
            <a:ext cx="1612900" cy="2160588"/>
          </a:xfrm>
          <a:custGeom>
            <a:avLst/>
            <a:gdLst>
              <a:gd name="G0" fmla="+- 0 0 0"/>
              <a:gd name="G1" fmla="+- 21600 0 0"/>
              <a:gd name="G2" fmla="+- 21600 0 0"/>
              <a:gd name="T0" fmla="*/ 0 w 16665"/>
              <a:gd name="T1" fmla="*/ 0 h 21600"/>
              <a:gd name="T2" fmla="*/ 16665 w 16665"/>
              <a:gd name="T3" fmla="*/ 7858 h 21600"/>
              <a:gd name="T4" fmla="*/ 0 w 16665"/>
              <a:gd name="T5" fmla="*/ 21600 h 21600"/>
            </a:gdLst>
            <a:ahLst/>
            <a:cxnLst>
              <a:cxn ang="0">
                <a:pos x="T0" y="T1"/>
              </a:cxn>
              <a:cxn ang="0">
                <a:pos x="T2" y="T3"/>
              </a:cxn>
              <a:cxn ang="0">
                <a:pos x="T4" y="T5"/>
              </a:cxn>
            </a:cxnLst>
            <a:rect l="0" t="0" r="r" b="b"/>
            <a:pathLst>
              <a:path w="16665" h="21600" fill="none" extrusionOk="0">
                <a:moveTo>
                  <a:pt x="-1" y="0"/>
                </a:moveTo>
                <a:cubicBezTo>
                  <a:pt x="6449" y="0"/>
                  <a:pt x="12561" y="2882"/>
                  <a:pt x="16664" y="7858"/>
                </a:cubicBezTo>
              </a:path>
              <a:path w="16665" h="21600" stroke="0" extrusionOk="0">
                <a:moveTo>
                  <a:pt x="-1" y="0"/>
                </a:moveTo>
                <a:cubicBezTo>
                  <a:pt x="6449" y="0"/>
                  <a:pt x="12561" y="2882"/>
                  <a:pt x="16664" y="7858"/>
                </a:cubicBezTo>
                <a:lnTo>
                  <a:pt x="0" y="21600"/>
                </a:lnTo>
                <a:close/>
              </a:path>
            </a:pathLst>
          </a:custGeom>
          <a:noFill/>
          <a:ln w="28575">
            <a:solidFill>
              <a:schemeClr val="hlink"/>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Text Box 21">
            <a:extLst>
              <a:ext uri="{FF2B5EF4-FFF2-40B4-BE49-F238E27FC236}">
                <a16:creationId xmlns:a16="http://schemas.microsoft.com/office/drawing/2014/main" id="{737E1B2B-E72A-4A98-AB27-5BFE71FEECAF}"/>
              </a:ext>
            </a:extLst>
          </p:cNvPr>
          <p:cNvSpPr txBox="1">
            <a:spLocks noChangeArrowheads="1"/>
          </p:cNvSpPr>
          <p:nvPr/>
        </p:nvSpPr>
        <p:spPr bwMode="auto">
          <a:xfrm rot="-2978674">
            <a:off x="5239544" y="2885281"/>
            <a:ext cx="1439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GB" altLang="en-US" sz="1800" b="1" i="0" u="none" strike="noStrike" kern="1200" cap="none" spc="0" normalizeH="0" baseline="0" noProof="0">
                <a:ln>
                  <a:noFill/>
                </a:ln>
                <a:solidFill>
                  <a:srgbClr val="0000FF"/>
                </a:solidFill>
                <a:effectLst>
                  <a:outerShdw blurRad="38100" dist="38100" dir="2700000" algn="tl">
                    <a:srgbClr val="000000"/>
                  </a:outerShdw>
                </a:effectLst>
                <a:uLnTx/>
                <a:uFillTx/>
                <a:latin typeface="Arial Unicode MS" pitchFamily="34" charset="-128"/>
                <a:ea typeface="+mn-ea"/>
                <a:cs typeface="+mn-cs"/>
              </a:rPr>
              <a:t>Latitude</a:t>
            </a:r>
          </a:p>
        </p:txBody>
      </p:sp>
      <p:sp>
        <p:nvSpPr>
          <p:cNvPr id="33" name="Text Box 22">
            <a:extLst>
              <a:ext uri="{FF2B5EF4-FFF2-40B4-BE49-F238E27FC236}">
                <a16:creationId xmlns:a16="http://schemas.microsoft.com/office/drawing/2014/main" id="{8500D71A-EE7B-469B-A871-96A4F601E272}"/>
              </a:ext>
            </a:extLst>
          </p:cNvPr>
          <p:cNvSpPr txBox="1">
            <a:spLocks noChangeArrowheads="1"/>
          </p:cNvSpPr>
          <p:nvPr/>
        </p:nvSpPr>
        <p:spPr bwMode="auto">
          <a:xfrm rot="-1187275">
            <a:off x="7015957" y="2275321"/>
            <a:ext cx="1944687"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GB" altLang="en-US" sz="1800" b="1" i="0" u="none" strike="noStrike" kern="1200" cap="none" spc="0" normalizeH="0" baseline="0" noProof="0" dirty="0">
                <a:ln>
                  <a:noFill/>
                </a:ln>
                <a:solidFill>
                  <a:srgbClr val="FF9900"/>
                </a:solidFill>
                <a:effectLst>
                  <a:outerShdw blurRad="38100" dist="38100" dir="2700000" algn="tl">
                    <a:srgbClr val="000000"/>
                  </a:outerShdw>
                </a:effectLst>
                <a:uLnTx/>
                <a:uFillTx/>
                <a:latin typeface="Arial Unicode MS" pitchFamily="34" charset="-128"/>
                <a:ea typeface="+mn-ea"/>
                <a:cs typeface="+mn-cs"/>
              </a:rPr>
              <a:t>Declination   </a:t>
            </a:r>
            <a:r>
              <a:rPr kumimoji="0" lang="en-GB" altLang="en-US" sz="1600" b="1" i="0" u="none" strike="noStrike" kern="1200" cap="none" spc="0" normalizeH="0" baseline="0" noProof="0" dirty="0">
                <a:ln>
                  <a:noFill/>
                </a:ln>
                <a:solidFill>
                  <a:srgbClr val="FF9900"/>
                </a:solidFill>
                <a:effectLst>
                  <a:outerShdw blurRad="38100" dist="38100" dir="2700000" algn="tl">
                    <a:srgbClr val="000000"/>
                  </a:outerShdw>
                </a:effectLst>
                <a:uLnTx/>
                <a:uFillTx/>
                <a:latin typeface="Arial Unicode MS" pitchFamily="34" charset="-128"/>
                <a:ea typeface="+mn-ea"/>
                <a:cs typeface="+mn-cs"/>
              </a:rPr>
              <a:t>(from N.A.)</a:t>
            </a:r>
            <a:endParaRPr kumimoji="0" lang="en-GB" altLang="en-US" sz="1800" b="1" i="0" u="none" strike="noStrike" kern="1200" cap="none" spc="0" normalizeH="0" baseline="0" noProof="0" dirty="0">
              <a:ln>
                <a:noFill/>
              </a:ln>
              <a:solidFill>
                <a:srgbClr val="FF9900"/>
              </a:solidFill>
              <a:effectLst>
                <a:outerShdw blurRad="38100" dist="38100" dir="2700000" algn="tl">
                  <a:srgbClr val="000000"/>
                </a:outerShdw>
              </a:effectLst>
              <a:uLnTx/>
              <a:uFillTx/>
              <a:latin typeface="Arial Unicode MS" pitchFamily="34" charset="-128"/>
              <a:ea typeface="+mn-ea"/>
              <a:cs typeface="+mn-cs"/>
            </a:endParaRPr>
          </a:p>
        </p:txBody>
      </p:sp>
      <p:sp>
        <p:nvSpPr>
          <p:cNvPr id="34" name="Arc 23">
            <a:extLst>
              <a:ext uri="{FF2B5EF4-FFF2-40B4-BE49-F238E27FC236}">
                <a16:creationId xmlns:a16="http://schemas.microsoft.com/office/drawing/2014/main" id="{7A5060FE-8F55-4526-84C2-A61B8ABC3043}"/>
              </a:ext>
            </a:extLst>
          </p:cNvPr>
          <p:cNvSpPr>
            <a:spLocks/>
          </p:cNvSpPr>
          <p:nvPr/>
        </p:nvSpPr>
        <p:spPr bwMode="auto">
          <a:xfrm>
            <a:off x="5683250" y="2679700"/>
            <a:ext cx="1690687" cy="1947862"/>
          </a:xfrm>
          <a:custGeom>
            <a:avLst/>
            <a:gdLst>
              <a:gd name="G0" fmla="+- 0 0 0"/>
              <a:gd name="G1" fmla="+- 18831 0 0"/>
              <a:gd name="G2" fmla="+- 21600 0 0"/>
              <a:gd name="T0" fmla="*/ 10581 w 16346"/>
              <a:gd name="T1" fmla="*/ 0 h 18831"/>
              <a:gd name="T2" fmla="*/ 16346 w 16346"/>
              <a:gd name="T3" fmla="*/ 4711 h 18831"/>
              <a:gd name="T4" fmla="*/ 0 w 16346"/>
              <a:gd name="T5" fmla="*/ 18831 h 18831"/>
            </a:gdLst>
            <a:ahLst/>
            <a:cxnLst>
              <a:cxn ang="0">
                <a:pos x="T0" y="T1"/>
              </a:cxn>
              <a:cxn ang="0">
                <a:pos x="T2" y="T3"/>
              </a:cxn>
              <a:cxn ang="0">
                <a:pos x="T4" y="T5"/>
              </a:cxn>
            </a:cxnLst>
            <a:rect l="0" t="0" r="r" b="b"/>
            <a:pathLst>
              <a:path w="16346" h="18831" fill="none" extrusionOk="0">
                <a:moveTo>
                  <a:pt x="10580" y="0"/>
                </a:moveTo>
                <a:cubicBezTo>
                  <a:pt x="12760" y="1224"/>
                  <a:pt x="14711" y="2818"/>
                  <a:pt x="16345" y="4711"/>
                </a:cubicBezTo>
              </a:path>
              <a:path w="16346" h="18831" stroke="0" extrusionOk="0">
                <a:moveTo>
                  <a:pt x="10580" y="0"/>
                </a:moveTo>
                <a:cubicBezTo>
                  <a:pt x="12760" y="1224"/>
                  <a:pt x="14711" y="2818"/>
                  <a:pt x="16345" y="4711"/>
                </a:cubicBezTo>
                <a:lnTo>
                  <a:pt x="0" y="18831"/>
                </a:lnTo>
                <a:close/>
              </a:path>
            </a:pathLst>
          </a:custGeom>
          <a:noFill/>
          <a:ln w="28575">
            <a:solidFill>
              <a:srgbClr val="FF9900"/>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Line 24">
            <a:extLst>
              <a:ext uri="{FF2B5EF4-FFF2-40B4-BE49-F238E27FC236}">
                <a16:creationId xmlns:a16="http://schemas.microsoft.com/office/drawing/2014/main" id="{AACEB3B0-06B0-42D0-A5B7-60932D90B6FC}"/>
              </a:ext>
            </a:extLst>
          </p:cNvPr>
          <p:cNvSpPr>
            <a:spLocks noChangeShapeType="1"/>
          </p:cNvSpPr>
          <p:nvPr/>
        </p:nvSpPr>
        <p:spPr bwMode="auto">
          <a:xfrm flipH="1" flipV="1">
            <a:off x="4316412" y="3114675"/>
            <a:ext cx="215900" cy="287337"/>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Text Box 25">
            <a:extLst>
              <a:ext uri="{FF2B5EF4-FFF2-40B4-BE49-F238E27FC236}">
                <a16:creationId xmlns:a16="http://schemas.microsoft.com/office/drawing/2014/main" id="{0EEB84B2-A241-4630-BA79-82BC691D60A2}"/>
              </a:ext>
            </a:extLst>
          </p:cNvPr>
          <p:cNvSpPr txBox="1">
            <a:spLocks noChangeArrowheads="1"/>
          </p:cNvSpPr>
          <p:nvPr/>
        </p:nvSpPr>
        <p:spPr bwMode="auto">
          <a:xfrm>
            <a:off x="4027487" y="2898775"/>
            <a:ext cx="7461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GB" altLang="en-US" sz="1800" b="1" i="0" u="none" strike="noStrike" kern="1200" cap="none" spc="0" normalizeH="0" baseline="0" noProof="0" dirty="0">
                <a:ln>
                  <a:noFill/>
                </a:ln>
                <a:solidFill>
                  <a:srgbClr val="0070C0"/>
                </a:solidFill>
                <a:effectLst>
                  <a:outerShdw blurRad="38100" dist="38100" dir="2700000" algn="tl">
                    <a:srgbClr val="000000"/>
                  </a:outerShdw>
                </a:effectLst>
                <a:uLnTx/>
                <a:uFillTx/>
                <a:latin typeface="Arial Unicode MS" pitchFamily="34" charset="-128"/>
                <a:ea typeface="+mn-ea"/>
                <a:cs typeface="+mn-cs"/>
              </a:rPr>
              <a:t>Pole</a:t>
            </a:r>
          </a:p>
        </p:txBody>
      </p:sp>
      <p:sp>
        <p:nvSpPr>
          <p:cNvPr id="37" name="Arc 26">
            <a:extLst>
              <a:ext uri="{FF2B5EF4-FFF2-40B4-BE49-F238E27FC236}">
                <a16:creationId xmlns:a16="http://schemas.microsoft.com/office/drawing/2014/main" id="{BA9EE7FF-5AF3-4FB2-A4F3-040D7DB19B68}"/>
              </a:ext>
            </a:extLst>
          </p:cNvPr>
          <p:cNvSpPr>
            <a:spLocks/>
          </p:cNvSpPr>
          <p:nvPr/>
        </p:nvSpPr>
        <p:spPr bwMode="auto">
          <a:xfrm rot="-1392092">
            <a:off x="5120635" y="2184646"/>
            <a:ext cx="1958313" cy="2163706"/>
          </a:xfrm>
          <a:custGeom>
            <a:avLst/>
            <a:gdLst>
              <a:gd name="G0" fmla="+- 0 0 0"/>
              <a:gd name="G1" fmla="+- 19834 0 0"/>
              <a:gd name="G2" fmla="+- 21600 0 0"/>
              <a:gd name="T0" fmla="*/ 8554 w 16981"/>
              <a:gd name="T1" fmla="*/ 0 h 19834"/>
              <a:gd name="T2" fmla="*/ 16981 w 16981"/>
              <a:gd name="T3" fmla="*/ 6485 h 19834"/>
              <a:gd name="T4" fmla="*/ 0 w 16981"/>
              <a:gd name="T5" fmla="*/ 19834 h 19834"/>
            </a:gdLst>
            <a:ahLst/>
            <a:cxnLst>
              <a:cxn ang="0">
                <a:pos x="T0" y="T1"/>
              </a:cxn>
              <a:cxn ang="0">
                <a:pos x="T2" y="T3"/>
              </a:cxn>
              <a:cxn ang="0">
                <a:pos x="T4" y="T5"/>
              </a:cxn>
            </a:cxnLst>
            <a:rect l="0" t="0" r="r" b="b"/>
            <a:pathLst>
              <a:path w="16981" h="19834" fill="none" extrusionOk="0">
                <a:moveTo>
                  <a:pt x="8554" y="-1"/>
                </a:moveTo>
                <a:cubicBezTo>
                  <a:pt x="11859" y="1425"/>
                  <a:pt x="14756" y="3654"/>
                  <a:pt x="16981" y="6484"/>
                </a:cubicBezTo>
              </a:path>
              <a:path w="16981" h="19834" stroke="0" extrusionOk="0">
                <a:moveTo>
                  <a:pt x="8554" y="-1"/>
                </a:moveTo>
                <a:cubicBezTo>
                  <a:pt x="11859" y="1425"/>
                  <a:pt x="14756" y="3654"/>
                  <a:pt x="16981" y="6484"/>
                </a:cubicBezTo>
                <a:lnTo>
                  <a:pt x="0" y="19834"/>
                </a:lnTo>
                <a:close/>
              </a:path>
            </a:pathLst>
          </a:custGeom>
          <a:noFill/>
          <a:ln w="28575">
            <a:solidFill>
              <a:srgbClr val="FFFF00"/>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Text Box 27">
            <a:extLst>
              <a:ext uri="{FF2B5EF4-FFF2-40B4-BE49-F238E27FC236}">
                <a16:creationId xmlns:a16="http://schemas.microsoft.com/office/drawing/2014/main" id="{CE3CE339-DE7F-4CA4-B06E-4757C156083B}"/>
              </a:ext>
            </a:extLst>
          </p:cNvPr>
          <p:cNvSpPr txBox="1">
            <a:spLocks noChangeArrowheads="1"/>
          </p:cNvSpPr>
          <p:nvPr/>
        </p:nvSpPr>
        <p:spPr bwMode="auto">
          <a:xfrm>
            <a:off x="6354892" y="2035368"/>
            <a:ext cx="16573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GB"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mn-ea"/>
                <a:cs typeface="+mn-cs"/>
              </a:rPr>
              <a:t>Co-altitude</a:t>
            </a:r>
          </a:p>
        </p:txBody>
      </p:sp>
      <p:graphicFrame>
        <p:nvGraphicFramePr>
          <p:cNvPr id="39" name="Object 4">
            <a:hlinkClick r:id="" action="ppaction://ole?verb=0"/>
            <a:extLst>
              <a:ext uri="{FF2B5EF4-FFF2-40B4-BE49-F238E27FC236}">
                <a16:creationId xmlns:a16="http://schemas.microsoft.com/office/drawing/2014/main" id="{CDB44FAA-0FA6-4C25-A821-221E94E7988F}"/>
              </a:ext>
            </a:extLst>
          </p:cNvPr>
          <p:cNvGraphicFramePr>
            <a:graphicFrameLocks/>
          </p:cNvGraphicFramePr>
          <p:nvPr>
            <p:extLst/>
          </p:nvPr>
        </p:nvGraphicFramePr>
        <p:xfrm>
          <a:off x="5241550" y="4223882"/>
          <a:ext cx="883400" cy="845459"/>
        </p:xfrm>
        <a:graphic>
          <a:graphicData uri="http://schemas.openxmlformats.org/presentationml/2006/ole">
            <mc:AlternateContent xmlns:mc="http://schemas.openxmlformats.org/markup-compatibility/2006">
              <mc:Choice xmlns:v="urn:schemas-microsoft-com:vml" Requires="v">
                <p:oleObj spid="_x0000_s20489" name="Microsoft ClipArt Gallery" r:id="rId4" imgW="3471840" imgH="3519360" progId="MS_ClipArt_Gallery">
                  <p:embed/>
                </p:oleObj>
              </mc:Choice>
              <mc:Fallback>
                <p:oleObj name="Microsoft ClipArt Gallery" r:id="rId4" imgW="3471840" imgH="3519360" progId="MS_ClipArt_Gallery">
                  <p:embed/>
                  <p:pic>
                    <p:nvPicPr>
                      <p:cNvPr id="39" name="Object 4">
                        <a:hlinkClick r:id="" action="ppaction://ole?verb=0"/>
                        <a:extLst>
                          <a:ext uri="{FF2B5EF4-FFF2-40B4-BE49-F238E27FC236}">
                            <a16:creationId xmlns:a16="http://schemas.microsoft.com/office/drawing/2014/main" id="{CDB44FAA-0FA6-4C25-A821-221E94E7988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1550" y="4223882"/>
                        <a:ext cx="883400" cy="845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 name="Text Box 13">
            <a:extLst>
              <a:ext uri="{FF2B5EF4-FFF2-40B4-BE49-F238E27FC236}">
                <a16:creationId xmlns:a16="http://schemas.microsoft.com/office/drawing/2014/main" id="{EBBC4E21-724D-4C8F-8056-18E065A1B594}"/>
              </a:ext>
            </a:extLst>
          </p:cNvPr>
          <p:cNvSpPr txBox="1">
            <a:spLocks noChangeArrowheads="1"/>
          </p:cNvSpPr>
          <p:nvPr/>
        </p:nvSpPr>
        <p:spPr bwMode="auto">
          <a:xfrm>
            <a:off x="6232525" y="4881882"/>
            <a:ext cx="1368425" cy="64633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altLang="en-US" sz="1800" b="0" i="0" u="none" strike="noStrike" kern="1200" cap="none" spc="0" normalizeH="0" baseline="0" noProof="0" dirty="0">
                <a:ln>
                  <a:noFill/>
                </a:ln>
                <a:solidFill>
                  <a:srgbClr val="C0504D">
                    <a:lumMod val="75000"/>
                  </a:srgbClr>
                </a:solidFill>
                <a:effectLst>
                  <a:outerShdw blurRad="38100" dist="38100" dir="2700000" algn="tl">
                    <a:srgbClr val="000000">
                      <a:alpha val="43137"/>
                    </a:srgbClr>
                  </a:outerShdw>
                </a:effectLst>
                <a:uLnTx/>
                <a:uFillTx/>
                <a:latin typeface="Arial" charset="0"/>
                <a:ea typeface="+mn-ea"/>
                <a:cs typeface="+mn-cs"/>
              </a:rPr>
              <a:t>Observer’s Horizon</a:t>
            </a:r>
          </a:p>
        </p:txBody>
      </p:sp>
      <p:cxnSp>
        <p:nvCxnSpPr>
          <p:cNvPr id="41" name="Straight Connector 40">
            <a:extLst>
              <a:ext uri="{FF2B5EF4-FFF2-40B4-BE49-F238E27FC236}">
                <a16:creationId xmlns:a16="http://schemas.microsoft.com/office/drawing/2014/main" id="{E5D288E5-52CD-470A-8ADD-28E0BB6AC14D}"/>
              </a:ext>
            </a:extLst>
          </p:cNvPr>
          <p:cNvCxnSpPr/>
          <p:nvPr/>
        </p:nvCxnSpPr>
        <p:spPr>
          <a:xfrm flipV="1">
            <a:off x="5702300" y="2331482"/>
            <a:ext cx="0" cy="2296080"/>
          </a:xfrm>
          <a:prstGeom prst="line">
            <a:avLst/>
          </a:prstGeom>
          <a:ln w="22225">
            <a:prstDash val="sysDash"/>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8269C6A-BF80-49F9-B677-54C9A44387C2}"/>
              </a:ext>
            </a:extLst>
          </p:cNvPr>
          <p:cNvSpPr txBox="1"/>
          <p:nvPr/>
        </p:nvSpPr>
        <p:spPr>
          <a:xfrm>
            <a:off x="358790" y="2712187"/>
            <a:ext cx="2862781"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By calculating our Co-Alt from the Sight, and then adding or subtracting the Sun’s Declination, we can calculate Latitude</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149538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32"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ox(out)">
                                      <p:cBhvr>
                                        <p:cTn id="11" dur="500"/>
                                        <p:tgtEl>
                                          <p:spTgt spid="27"/>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down)">
                                      <p:cBhvr>
                                        <p:cTn id="24" dur="500"/>
                                        <p:tgtEl>
                                          <p:spTgt spid="29"/>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additive="base">
                                        <p:cTn id="32" dur="500" fill="hold"/>
                                        <p:tgtEl>
                                          <p:spTgt spid="38"/>
                                        </p:tgtEl>
                                        <p:attrNameLst>
                                          <p:attrName>ppt_x</p:attrName>
                                        </p:attrNameLst>
                                      </p:cBhvr>
                                      <p:tavLst>
                                        <p:tav tm="0">
                                          <p:val>
                                            <p:strVal val="#ppt_x"/>
                                          </p:val>
                                        </p:tav>
                                        <p:tav tm="100000">
                                          <p:val>
                                            <p:strVal val="#ppt_x"/>
                                          </p:val>
                                        </p:tav>
                                      </p:tavLst>
                                    </p:anim>
                                    <p:anim calcmode="lin" valueType="num">
                                      <p:cBhvr additive="base">
                                        <p:cTn id="33" dur="500" fill="hold"/>
                                        <p:tgtEl>
                                          <p:spTgt spid="38"/>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 calcmode="lin" valueType="num">
                                      <p:cBhvr additive="base">
                                        <p:cTn id="36" dur="500" fill="hold"/>
                                        <p:tgtEl>
                                          <p:spTgt spid="37"/>
                                        </p:tgtEl>
                                        <p:attrNameLst>
                                          <p:attrName>ppt_x</p:attrName>
                                        </p:attrNameLst>
                                      </p:cBhvr>
                                      <p:tavLst>
                                        <p:tav tm="0">
                                          <p:val>
                                            <p:strVal val="#ppt_x"/>
                                          </p:val>
                                        </p:tav>
                                        <p:tav tm="100000">
                                          <p:val>
                                            <p:strVal val="#ppt_x"/>
                                          </p:val>
                                        </p:tav>
                                      </p:tavLst>
                                    </p:anim>
                                    <p:anim calcmode="lin" valueType="num">
                                      <p:cBhvr additive="base">
                                        <p:cTn id="3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xit" presetSubtype="4" fill="hold" nodeType="clickEffect">
                                  <p:stCondLst>
                                    <p:cond delay="0"/>
                                  </p:stCondLst>
                                  <p:childTnLst>
                                    <p:anim calcmode="lin" valueType="num">
                                      <p:cBhvr additive="base">
                                        <p:cTn id="41" dur="500"/>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42" dur="500"/>
                                        <p:tgtEl>
                                          <p:spTgt spid="30">
                                            <p:txEl>
                                              <p:pRg st="0" end="0"/>
                                            </p:txEl>
                                          </p:spTgt>
                                        </p:tgtEl>
                                        <p:attrNameLst>
                                          <p:attrName>ppt_y</p:attrName>
                                        </p:attrNameLst>
                                      </p:cBhvr>
                                      <p:tavLst>
                                        <p:tav tm="0">
                                          <p:val>
                                            <p:strVal val="ppt_y"/>
                                          </p:val>
                                        </p:tav>
                                        <p:tav tm="100000">
                                          <p:val>
                                            <p:strVal val="1+ppt_h/2"/>
                                          </p:val>
                                        </p:tav>
                                      </p:tavLst>
                                    </p:anim>
                                    <p:set>
                                      <p:cBhvr>
                                        <p:cTn id="43" dur="1" fill="hold">
                                          <p:stCondLst>
                                            <p:cond delay="499"/>
                                          </p:stCondLst>
                                        </p:cTn>
                                        <p:tgtEl>
                                          <p:spTgt spid="30">
                                            <p:txEl>
                                              <p:pRg st="0" end="0"/>
                                            </p:txEl>
                                          </p:spTgt>
                                        </p:tgtEl>
                                        <p:attrNameLst>
                                          <p:attrName>style.visibility</p:attrName>
                                        </p:attrNameLst>
                                      </p:cBhvr>
                                      <p:to>
                                        <p:strVal val="hidden"/>
                                      </p:to>
                                    </p:set>
                                  </p:childTnLst>
                                </p:cTn>
                              </p:par>
                              <p:par>
                                <p:cTn id="44" presetID="2" presetClass="exit" presetSubtype="4" fill="hold" grpId="1" nodeType="withEffect">
                                  <p:stCondLst>
                                    <p:cond delay="0"/>
                                  </p:stCondLst>
                                  <p:childTnLst>
                                    <p:anim calcmode="lin" valueType="num">
                                      <p:cBhvr additive="base">
                                        <p:cTn id="45" dur="500"/>
                                        <p:tgtEl>
                                          <p:spTgt spid="29"/>
                                        </p:tgtEl>
                                        <p:attrNameLst>
                                          <p:attrName>ppt_x</p:attrName>
                                        </p:attrNameLst>
                                      </p:cBhvr>
                                      <p:tavLst>
                                        <p:tav tm="0">
                                          <p:val>
                                            <p:strVal val="ppt_x"/>
                                          </p:val>
                                        </p:tav>
                                        <p:tav tm="100000">
                                          <p:val>
                                            <p:strVal val="ppt_x"/>
                                          </p:val>
                                        </p:tav>
                                      </p:tavLst>
                                    </p:anim>
                                    <p:anim calcmode="lin" valueType="num">
                                      <p:cBhvr additive="base">
                                        <p:cTn id="46" dur="500"/>
                                        <p:tgtEl>
                                          <p:spTgt spid="29"/>
                                        </p:tgtEl>
                                        <p:attrNameLst>
                                          <p:attrName>ppt_y</p:attrName>
                                        </p:attrNameLst>
                                      </p:cBhvr>
                                      <p:tavLst>
                                        <p:tav tm="0">
                                          <p:val>
                                            <p:strVal val="ppt_y"/>
                                          </p:val>
                                        </p:tav>
                                        <p:tav tm="100000">
                                          <p:val>
                                            <p:strVal val="1+ppt_h/2"/>
                                          </p:val>
                                        </p:tav>
                                      </p:tavLst>
                                    </p:anim>
                                    <p:set>
                                      <p:cBhvr>
                                        <p:cTn id="47" dur="1" fill="hold">
                                          <p:stCondLst>
                                            <p:cond delay="499"/>
                                          </p:stCondLst>
                                        </p:cTn>
                                        <p:tgtEl>
                                          <p:spTgt spid="2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down)">
                                      <p:cBhvr>
                                        <p:cTn id="52" dur="500"/>
                                        <p:tgtEl>
                                          <p:spTgt spid="34"/>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grpId="0"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right)">
                                      <p:cBhvr>
                                        <p:cTn id="60" dur="500"/>
                                        <p:tgtEl>
                                          <p:spTgt spid="31"/>
                                        </p:tgtEl>
                                      </p:cBhvr>
                                    </p:animEffec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animBg="1"/>
      <p:bldP spid="29" grpId="1" animBg="1"/>
      <p:bldP spid="30" grpId="0" build="allAtOnce"/>
      <p:bldP spid="31" grpId="0" animBg="1"/>
      <p:bldP spid="32" grpId="0"/>
      <p:bldP spid="33" grpId="0"/>
      <p:bldP spid="34" grpId="0" animBg="1"/>
      <p:bldP spid="37" grpId="0" animBg="1"/>
      <p:bldP spid="38" grpId="0"/>
      <p:bldP spid="4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3">
            <a:extLst>
              <a:ext uri="{FF2B5EF4-FFF2-40B4-BE49-F238E27FC236}">
                <a16:creationId xmlns:a16="http://schemas.microsoft.com/office/drawing/2014/main" id="{5B7A5B1B-0943-40DB-85AE-CF1BEB91C26B}"/>
              </a:ext>
            </a:extLst>
          </p:cNvPr>
          <p:cNvSpPr txBox="1">
            <a:spLocks/>
          </p:cNvSpPr>
          <p:nvPr/>
        </p:nvSpPr>
        <p:spPr>
          <a:xfrm>
            <a:off x="66675" y="228600"/>
            <a:ext cx="8991600" cy="6096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3200" kern="1200">
                <a:solidFill>
                  <a:schemeClr val="accent6"/>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3200" i="0" u="none" strike="noStrike" kern="1200" cap="none" spc="0" normalizeH="0" baseline="0" noProof="0" dirty="0">
                <a:ln>
                  <a:noFill/>
                </a:ln>
                <a:solidFill>
                  <a:prstClr val="black"/>
                </a:solidFill>
                <a:effectLst/>
                <a:uLnTx/>
                <a:uFillTx/>
                <a:latin typeface="Calibri"/>
                <a:ea typeface="+mn-ea"/>
                <a:cs typeface="+mn-cs"/>
              </a:rPr>
              <a:t>Meridian Passage / Local Noon</a:t>
            </a:r>
          </a:p>
        </p:txBody>
      </p:sp>
      <p:sp>
        <p:nvSpPr>
          <p:cNvPr id="13" name="Line 4">
            <a:extLst>
              <a:ext uri="{FF2B5EF4-FFF2-40B4-BE49-F238E27FC236}">
                <a16:creationId xmlns:a16="http://schemas.microsoft.com/office/drawing/2014/main" id="{1152FB42-7BE0-4068-8E79-D980F9C76596}"/>
              </a:ext>
            </a:extLst>
          </p:cNvPr>
          <p:cNvSpPr>
            <a:spLocks noChangeShapeType="1"/>
          </p:cNvSpPr>
          <p:nvPr/>
        </p:nvSpPr>
        <p:spPr bwMode="auto">
          <a:xfrm>
            <a:off x="1168400" y="4729160"/>
            <a:ext cx="6840538"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Arc 6">
            <a:extLst>
              <a:ext uri="{FF2B5EF4-FFF2-40B4-BE49-F238E27FC236}">
                <a16:creationId xmlns:a16="http://schemas.microsoft.com/office/drawing/2014/main" id="{68BFCD78-6E50-490D-996F-53B69A3BB93C}"/>
              </a:ext>
            </a:extLst>
          </p:cNvPr>
          <p:cNvSpPr>
            <a:spLocks/>
          </p:cNvSpPr>
          <p:nvPr/>
        </p:nvSpPr>
        <p:spPr bwMode="auto">
          <a:xfrm>
            <a:off x="4439787" y="1767441"/>
            <a:ext cx="3097212" cy="2952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2060">
              <a:alpha val="17000"/>
            </a:srgbClr>
          </a:solidFill>
          <a:ln w="9525">
            <a:solidFill>
              <a:schemeClr val="bg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Arc 7">
            <a:extLst>
              <a:ext uri="{FF2B5EF4-FFF2-40B4-BE49-F238E27FC236}">
                <a16:creationId xmlns:a16="http://schemas.microsoft.com/office/drawing/2014/main" id="{4B1351A9-D22A-4005-9402-435A299AF623}"/>
              </a:ext>
            </a:extLst>
          </p:cNvPr>
          <p:cNvSpPr>
            <a:spLocks/>
          </p:cNvSpPr>
          <p:nvPr/>
        </p:nvSpPr>
        <p:spPr bwMode="auto">
          <a:xfrm flipH="1">
            <a:off x="1312863" y="1776410"/>
            <a:ext cx="3097212" cy="2952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2060">
              <a:alpha val="17000"/>
            </a:srgbClr>
          </a:solidFill>
          <a:ln w="9525">
            <a:solidFill>
              <a:schemeClr val="bg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Line 8">
            <a:extLst>
              <a:ext uri="{FF2B5EF4-FFF2-40B4-BE49-F238E27FC236}">
                <a16:creationId xmlns:a16="http://schemas.microsoft.com/office/drawing/2014/main" id="{20302BE7-6D5A-42A1-B0E0-089A621459A0}"/>
              </a:ext>
            </a:extLst>
          </p:cNvPr>
          <p:cNvSpPr>
            <a:spLocks noChangeShapeType="1"/>
          </p:cNvSpPr>
          <p:nvPr/>
        </p:nvSpPr>
        <p:spPr bwMode="auto">
          <a:xfrm flipV="1">
            <a:off x="4408488" y="1344610"/>
            <a:ext cx="0" cy="3673475"/>
          </a:xfrm>
          <a:prstGeom prst="line">
            <a:avLst/>
          </a:prstGeom>
          <a:noFill/>
          <a:ln w="9525">
            <a:solidFill>
              <a:schemeClr val="tx1">
                <a:lumMod val="95000"/>
                <a:lumOff val="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Text Box 9">
            <a:extLst>
              <a:ext uri="{FF2B5EF4-FFF2-40B4-BE49-F238E27FC236}">
                <a16:creationId xmlns:a16="http://schemas.microsoft.com/office/drawing/2014/main" id="{FAD3405E-778B-40BD-B816-B9AD414A99A4}"/>
              </a:ext>
            </a:extLst>
          </p:cNvPr>
          <p:cNvSpPr txBox="1">
            <a:spLocks noChangeArrowheads="1"/>
          </p:cNvSpPr>
          <p:nvPr/>
        </p:nvSpPr>
        <p:spPr bwMode="auto">
          <a:xfrm>
            <a:off x="3400425" y="768348"/>
            <a:ext cx="20161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altLang="en-US" sz="1800" b="0" i="0" u="none" strike="noStrike" kern="1200" cap="none" spc="0" normalizeH="0" baseline="0" noProof="0" dirty="0">
                <a:ln>
                  <a:noFill/>
                </a:ln>
                <a:solidFill>
                  <a:prstClr val="black"/>
                </a:solidFill>
                <a:effectLst/>
                <a:uLnTx/>
                <a:uFillTx/>
                <a:latin typeface="Arial" charset="0"/>
                <a:ea typeface="+mn-ea"/>
                <a:cs typeface="+mn-cs"/>
              </a:rPr>
              <a:t>Zenith</a:t>
            </a:r>
          </a:p>
        </p:txBody>
      </p:sp>
      <p:sp>
        <p:nvSpPr>
          <p:cNvPr id="18" name="Line 10">
            <a:extLst>
              <a:ext uri="{FF2B5EF4-FFF2-40B4-BE49-F238E27FC236}">
                <a16:creationId xmlns:a16="http://schemas.microsoft.com/office/drawing/2014/main" id="{A823C96C-B36C-4028-B7B4-57763E0957FB}"/>
              </a:ext>
            </a:extLst>
          </p:cNvPr>
          <p:cNvSpPr>
            <a:spLocks noChangeShapeType="1"/>
          </p:cNvSpPr>
          <p:nvPr/>
        </p:nvSpPr>
        <p:spPr bwMode="auto">
          <a:xfrm flipH="1" flipV="1">
            <a:off x="1457325" y="2855910"/>
            <a:ext cx="2951163" cy="1873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 Box 11">
            <a:extLst>
              <a:ext uri="{FF2B5EF4-FFF2-40B4-BE49-F238E27FC236}">
                <a16:creationId xmlns:a16="http://schemas.microsoft.com/office/drawing/2014/main" id="{227F8614-86CE-4688-897D-DD0D339BAC89}"/>
              </a:ext>
            </a:extLst>
          </p:cNvPr>
          <p:cNvSpPr txBox="1">
            <a:spLocks noChangeArrowheads="1"/>
          </p:cNvSpPr>
          <p:nvPr/>
        </p:nvSpPr>
        <p:spPr bwMode="auto">
          <a:xfrm>
            <a:off x="304800" y="2208210"/>
            <a:ext cx="13684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altLang="en-US" sz="1800" b="0" i="0" u="none" strike="noStrike" kern="1200" cap="none" spc="0" normalizeH="0" baseline="0" noProof="0">
                <a:ln>
                  <a:noFill/>
                </a:ln>
                <a:solidFill>
                  <a:prstClr val="black"/>
                </a:solidFill>
                <a:effectLst/>
                <a:uLnTx/>
                <a:uFillTx/>
                <a:latin typeface="Arial" charset="0"/>
                <a:ea typeface="+mn-ea"/>
                <a:cs typeface="+mn-cs"/>
              </a:rPr>
              <a:t>Pole</a:t>
            </a:r>
          </a:p>
        </p:txBody>
      </p:sp>
      <p:sp>
        <p:nvSpPr>
          <p:cNvPr id="20" name="Line 12">
            <a:extLst>
              <a:ext uri="{FF2B5EF4-FFF2-40B4-BE49-F238E27FC236}">
                <a16:creationId xmlns:a16="http://schemas.microsoft.com/office/drawing/2014/main" id="{334F8AB1-45CE-44BD-BE01-17156EA5C6E6}"/>
              </a:ext>
            </a:extLst>
          </p:cNvPr>
          <p:cNvSpPr>
            <a:spLocks noChangeShapeType="1"/>
          </p:cNvSpPr>
          <p:nvPr/>
        </p:nvSpPr>
        <p:spPr bwMode="auto">
          <a:xfrm flipV="1">
            <a:off x="4408488" y="1992310"/>
            <a:ext cx="2160587" cy="27368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 Box 13">
            <a:extLst>
              <a:ext uri="{FF2B5EF4-FFF2-40B4-BE49-F238E27FC236}">
                <a16:creationId xmlns:a16="http://schemas.microsoft.com/office/drawing/2014/main" id="{3557C8B3-3348-42F2-BE53-C34F20E894C8}"/>
              </a:ext>
            </a:extLst>
          </p:cNvPr>
          <p:cNvSpPr txBox="1">
            <a:spLocks noChangeArrowheads="1"/>
          </p:cNvSpPr>
          <p:nvPr/>
        </p:nvSpPr>
        <p:spPr bwMode="auto">
          <a:xfrm>
            <a:off x="6497638" y="1847848"/>
            <a:ext cx="13684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altLang="en-US" sz="1800" b="0" i="0" u="none" strike="noStrike" kern="1200" cap="none" spc="0" normalizeH="0" baseline="0" noProof="0" dirty="0">
                <a:ln>
                  <a:noFill/>
                </a:ln>
                <a:solidFill>
                  <a:prstClr val="black"/>
                </a:solidFill>
                <a:effectLst/>
                <a:uLnTx/>
                <a:uFillTx/>
                <a:latin typeface="Arial" charset="0"/>
                <a:ea typeface="+mn-ea"/>
                <a:cs typeface="+mn-cs"/>
              </a:rPr>
              <a:t>Equator</a:t>
            </a:r>
          </a:p>
        </p:txBody>
      </p:sp>
      <p:sp>
        <p:nvSpPr>
          <p:cNvPr id="22" name="Oval 14">
            <a:extLst>
              <a:ext uri="{FF2B5EF4-FFF2-40B4-BE49-F238E27FC236}">
                <a16:creationId xmlns:a16="http://schemas.microsoft.com/office/drawing/2014/main" id="{06C0A131-B573-4FFD-97E7-5D07E29973D0}"/>
              </a:ext>
            </a:extLst>
          </p:cNvPr>
          <p:cNvSpPr>
            <a:spLocks noChangeArrowheads="1"/>
          </p:cNvSpPr>
          <p:nvPr/>
        </p:nvSpPr>
        <p:spPr bwMode="auto">
          <a:xfrm>
            <a:off x="5561013" y="912810"/>
            <a:ext cx="287337" cy="287338"/>
          </a:xfrm>
          <a:prstGeom prst="ellipse">
            <a:avLst/>
          </a:prstGeom>
          <a:solidFill>
            <a:srgbClr val="FFFF00"/>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Line 15">
            <a:extLst>
              <a:ext uri="{FF2B5EF4-FFF2-40B4-BE49-F238E27FC236}">
                <a16:creationId xmlns:a16="http://schemas.microsoft.com/office/drawing/2014/main" id="{61323E54-285E-4D1C-B944-FC2B4743800E}"/>
              </a:ext>
            </a:extLst>
          </p:cNvPr>
          <p:cNvSpPr>
            <a:spLocks noChangeShapeType="1"/>
          </p:cNvSpPr>
          <p:nvPr/>
        </p:nvSpPr>
        <p:spPr bwMode="auto">
          <a:xfrm flipV="1">
            <a:off x="4408488" y="1560510"/>
            <a:ext cx="1081087" cy="316865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4" name="Group 27">
            <a:extLst>
              <a:ext uri="{FF2B5EF4-FFF2-40B4-BE49-F238E27FC236}">
                <a16:creationId xmlns:a16="http://schemas.microsoft.com/office/drawing/2014/main" id="{D7842570-21EF-4104-A299-0AE9E5EE8E1D}"/>
              </a:ext>
            </a:extLst>
          </p:cNvPr>
          <p:cNvGrpSpPr>
            <a:grpSpLocks/>
          </p:cNvGrpSpPr>
          <p:nvPr/>
        </p:nvGrpSpPr>
        <p:grpSpPr bwMode="auto">
          <a:xfrm>
            <a:off x="4913313" y="2784473"/>
            <a:ext cx="1871662" cy="1946275"/>
            <a:chOff x="3107" y="1661"/>
            <a:chExt cx="1179" cy="1226"/>
          </a:xfrm>
        </p:grpSpPr>
        <p:sp>
          <p:nvSpPr>
            <p:cNvPr id="26" name="Arc 16">
              <a:extLst>
                <a:ext uri="{FF2B5EF4-FFF2-40B4-BE49-F238E27FC236}">
                  <a16:creationId xmlns:a16="http://schemas.microsoft.com/office/drawing/2014/main" id="{3BE1E2C0-50A8-4221-9817-4866FFE4F1B1}"/>
                </a:ext>
              </a:extLst>
            </p:cNvPr>
            <p:cNvSpPr>
              <a:spLocks/>
            </p:cNvSpPr>
            <p:nvPr/>
          </p:nvSpPr>
          <p:spPr bwMode="auto">
            <a:xfrm>
              <a:off x="3107" y="1661"/>
              <a:ext cx="1088" cy="1226"/>
            </a:xfrm>
            <a:custGeom>
              <a:avLst/>
              <a:gdLst>
                <a:gd name="G0" fmla="+- 0 0 0"/>
                <a:gd name="G1" fmla="+- 21395 0 0"/>
                <a:gd name="G2" fmla="+- 21600 0 0"/>
                <a:gd name="T0" fmla="*/ 2967 w 21600"/>
                <a:gd name="T1" fmla="*/ 0 h 21395"/>
                <a:gd name="T2" fmla="*/ 21600 w 21600"/>
                <a:gd name="T3" fmla="*/ 21395 h 21395"/>
                <a:gd name="T4" fmla="*/ 0 w 21600"/>
                <a:gd name="T5" fmla="*/ 21395 h 21395"/>
              </a:gdLst>
              <a:ahLst/>
              <a:cxnLst>
                <a:cxn ang="0">
                  <a:pos x="T0" y="T1"/>
                </a:cxn>
                <a:cxn ang="0">
                  <a:pos x="T2" y="T3"/>
                </a:cxn>
                <a:cxn ang="0">
                  <a:pos x="T4" y="T5"/>
                </a:cxn>
              </a:cxnLst>
              <a:rect l="0" t="0" r="r" b="b"/>
              <a:pathLst>
                <a:path w="21600" h="21395" fill="none" extrusionOk="0">
                  <a:moveTo>
                    <a:pt x="2967" y="-1"/>
                  </a:moveTo>
                  <a:cubicBezTo>
                    <a:pt x="13647" y="1480"/>
                    <a:pt x="21600" y="10612"/>
                    <a:pt x="21600" y="21395"/>
                  </a:cubicBezTo>
                </a:path>
                <a:path w="21600" h="21395" stroke="0" extrusionOk="0">
                  <a:moveTo>
                    <a:pt x="2967" y="-1"/>
                  </a:moveTo>
                  <a:cubicBezTo>
                    <a:pt x="13647" y="1480"/>
                    <a:pt x="21600" y="10612"/>
                    <a:pt x="21600" y="21395"/>
                  </a:cubicBezTo>
                  <a:lnTo>
                    <a:pt x="0" y="21395"/>
                  </a:lnTo>
                  <a:close/>
                </a:path>
              </a:pathLst>
            </a:custGeom>
            <a:noFill/>
            <a:ln w="38100">
              <a:solidFill>
                <a:srgbClr val="FFFF00"/>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Text Box 19">
              <a:extLst>
                <a:ext uri="{FF2B5EF4-FFF2-40B4-BE49-F238E27FC236}">
                  <a16:creationId xmlns:a16="http://schemas.microsoft.com/office/drawing/2014/main" id="{D29BE3BD-B748-444B-B629-1F57C4AEF1FC}"/>
                </a:ext>
              </a:extLst>
            </p:cNvPr>
            <p:cNvSpPr txBox="1">
              <a:spLocks noChangeArrowheads="1"/>
            </p:cNvSpPr>
            <p:nvPr/>
          </p:nvSpPr>
          <p:spPr bwMode="auto">
            <a:xfrm>
              <a:off x="3152" y="2432"/>
              <a:ext cx="113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GB" altLang="en-US" sz="2000" b="0" i="0" u="none" strike="noStrike" kern="1200" cap="none" spc="0" normalizeH="0" baseline="0" noProof="0">
                  <a:ln>
                    <a:noFill/>
                  </a:ln>
                  <a:solidFill>
                    <a:prstClr val="black"/>
                  </a:solidFill>
                  <a:effectLst/>
                  <a:uLnTx/>
                  <a:uFillTx/>
                  <a:latin typeface="Arial" charset="0"/>
                  <a:ea typeface="+mn-ea"/>
                  <a:cs typeface="+mn-cs"/>
                </a:rPr>
                <a:t>True Altitude</a:t>
              </a:r>
            </a:p>
          </p:txBody>
        </p:sp>
      </p:grpSp>
      <p:grpSp>
        <p:nvGrpSpPr>
          <p:cNvPr id="28" name="Group 29">
            <a:extLst>
              <a:ext uri="{FF2B5EF4-FFF2-40B4-BE49-F238E27FC236}">
                <a16:creationId xmlns:a16="http://schemas.microsoft.com/office/drawing/2014/main" id="{4792FD59-45F8-4784-A749-16BB2F3A9419}"/>
              </a:ext>
            </a:extLst>
          </p:cNvPr>
          <p:cNvGrpSpPr>
            <a:grpSpLocks/>
          </p:cNvGrpSpPr>
          <p:nvPr/>
        </p:nvGrpSpPr>
        <p:grpSpPr bwMode="auto">
          <a:xfrm>
            <a:off x="5197478" y="2363787"/>
            <a:ext cx="1854201" cy="633413"/>
            <a:chOff x="3286" y="1396"/>
            <a:chExt cx="1168" cy="399"/>
          </a:xfrm>
        </p:grpSpPr>
        <p:sp>
          <p:nvSpPr>
            <p:cNvPr id="29" name="Arc 18">
              <a:extLst>
                <a:ext uri="{FF2B5EF4-FFF2-40B4-BE49-F238E27FC236}">
                  <a16:creationId xmlns:a16="http://schemas.microsoft.com/office/drawing/2014/main" id="{7EBC19FE-AF4B-4410-8389-73B25E660FE6}"/>
                </a:ext>
              </a:extLst>
            </p:cNvPr>
            <p:cNvSpPr>
              <a:spLocks/>
            </p:cNvSpPr>
            <p:nvPr/>
          </p:nvSpPr>
          <p:spPr bwMode="auto">
            <a:xfrm rot="1115716">
              <a:off x="3286" y="1396"/>
              <a:ext cx="590" cy="136"/>
            </a:xfrm>
            <a:custGeom>
              <a:avLst/>
              <a:gdLst>
                <a:gd name="G0" fmla="+- 0 0 0"/>
                <a:gd name="G1" fmla="+- 21600 0 0"/>
                <a:gd name="G2" fmla="+- 21600 0 0"/>
                <a:gd name="T0" fmla="*/ 0 w 19671"/>
                <a:gd name="T1" fmla="*/ 0 h 21600"/>
                <a:gd name="T2" fmla="*/ 19671 w 19671"/>
                <a:gd name="T3" fmla="*/ 12677 h 21600"/>
                <a:gd name="T4" fmla="*/ 0 w 19671"/>
                <a:gd name="T5" fmla="*/ 21600 h 21600"/>
              </a:gdLst>
              <a:ahLst/>
              <a:cxnLst>
                <a:cxn ang="0">
                  <a:pos x="T0" y="T1"/>
                </a:cxn>
                <a:cxn ang="0">
                  <a:pos x="T2" y="T3"/>
                </a:cxn>
                <a:cxn ang="0">
                  <a:pos x="T4" y="T5"/>
                </a:cxn>
              </a:cxnLst>
              <a:rect l="0" t="0" r="r" b="b"/>
              <a:pathLst>
                <a:path w="19671" h="21600" fill="none" extrusionOk="0">
                  <a:moveTo>
                    <a:pt x="-1" y="0"/>
                  </a:moveTo>
                  <a:cubicBezTo>
                    <a:pt x="8476" y="0"/>
                    <a:pt x="16169" y="4957"/>
                    <a:pt x="19670" y="12677"/>
                  </a:cubicBezTo>
                </a:path>
                <a:path w="19671" h="21600" stroke="0" extrusionOk="0">
                  <a:moveTo>
                    <a:pt x="-1" y="0"/>
                  </a:moveTo>
                  <a:cubicBezTo>
                    <a:pt x="8476" y="0"/>
                    <a:pt x="16169" y="4957"/>
                    <a:pt x="19670" y="12677"/>
                  </a:cubicBezTo>
                  <a:lnTo>
                    <a:pt x="0" y="21600"/>
                  </a:lnTo>
                  <a:close/>
                </a:path>
              </a:pathLst>
            </a:custGeom>
            <a:noFill/>
            <a:ln w="28575">
              <a:solidFill>
                <a:srgbClr val="FF9900"/>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Text Box 20">
              <a:extLst>
                <a:ext uri="{FF2B5EF4-FFF2-40B4-BE49-F238E27FC236}">
                  <a16:creationId xmlns:a16="http://schemas.microsoft.com/office/drawing/2014/main" id="{ECF695F0-8AF9-4128-AC07-92EE1B34F38B}"/>
                </a:ext>
              </a:extLst>
            </p:cNvPr>
            <p:cNvSpPr txBox="1">
              <a:spLocks noChangeArrowheads="1"/>
            </p:cNvSpPr>
            <p:nvPr/>
          </p:nvSpPr>
          <p:spPr bwMode="auto">
            <a:xfrm>
              <a:off x="3547" y="1543"/>
              <a:ext cx="9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GB" altLang="en-US" sz="2000" b="0" i="0" u="none" strike="noStrike" kern="1200" cap="none" spc="0" normalizeH="0" baseline="0" noProof="0" dirty="0">
                  <a:ln>
                    <a:noFill/>
                  </a:ln>
                  <a:solidFill>
                    <a:prstClr val="black"/>
                  </a:solidFill>
                  <a:effectLst/>
                  <a:uLnTx/>
                  <a:uFillTx/>
                  <a:latin typeface="Arial" charset="0"/>
                  <a:ea typeface="+mn-ea"/>
                  <a:cs typeface="+mn-cs"/>
                </a:rPr>
                <a:t>Dec N20 °</a:t>
              </a:r>
            </a:p>
          </p:txBody>
        </p:sp>
      </p:grpSp>
      <p:grpSp>
        <p:nvGrpSpPr>
          <p:cNvPr id="31" name="Group 28">
            <a:extLst>
              <a:ext uri="{FF2B5EF4-FFF2-40B4-BE49-F238E27FC236}">
                <a16:creationId xmlns:a16="http://schemas.microsoft.com/office/drawing/2014/main" id="{4C7C49B4-1BA1-494B-B422-B8399F0A6F06}"/>
              </a:ext>
            </a:extLst>
          </p:cNvPr>
          <p:cNvGrpSpPr>
            <a:grpSpLocks/>
          </p:cNvGrpSpPr>
          <p:nvPr/>
        </p:nvGrpSpPr>
        <p:grpSpPr bwMode="auto">
          <a:xfrm>
            <a:off x="4145757" y="2640565"/>
            <a:ext cx="1081087" cy="777875"/>
            <a:chOff x="2653" y="1572"/>
            <a:chExt cx="590" cy="490"/>
          </a:xfrm>
        </p:grpSpPr>
        <p:sp>
          <p:nvSpPr>
            <p:cNvPr id="32" name="Arc 21">
              <a:extLst>
                <a:ext uri="{FF2B5EF4-FFF2-40B4-BE49-F238E27FC236}">
                  <a16:creationId xmlns:a16="http://schemas.microsoft.com/office/drawing/2014/main" id="{48C202AB-1A64-4EB9-8B05-351FD9D051D1}"/>
                </a:ext>
              </a:extLst>
            </p:cNvPr>
            <p:cNvSpPr>
              <a:spLocks/>
            </p:cNvSpPr>
            <p:nvPr/>
          </p:nvSpPr>
          <p:spPr bwMode="auto">
            <a:xfrm rot="211741">
              <a:off x="2653" y="1572"/>
              <a:ext cx="545" cy="88"/>
            </a:xfrm>
            <a:custGeom>
              <a:avLst/>
              <a:gdLst>
                <a:gd name="G0" fmla="+- 0 0 0"/>
                <a:gd name="G1" fmla="+- 21174 0 0"/>
                <a:gd name="G2" fmla="+- 21600 0 0"/>
                <a:gd name="T0" fmla="*/ 4269 w 19671"/>
                <a:gd name="T1" fmla="*/ 0 h 21174"/>
                <a:gd name="T2" fmla="*/ 19671 w 19671"/>
                <a:gd name="T3" fmla="*/ 12251 h 21174"/>
                <a:gd name="T4" fmla="*/ 0 w 19671"/>
                <a:gd name="T5" fmla="*/ 21174 h 21174"/>
              </a:gdLst>
              <a:ahLst/>
              <a:cxnLst>
                <a:cxn ang="0">
                  <a:pos x="T0" y="T1"/>
                </a:cxn>
                <a:cxn ang="0">
                  <a:pos x="T2" y="T3"/>
                </a:cxn>
                <a:cxn ang="0">
                  <a:pos x="T4" y="T5"/>
                </a:cxn>
              </a:cxnLst>
              <a:rect l="0" t="0" r="r" b="b"/>
              <a:pathLst>
                <a:path w="19671" h="21174" fill="none" extrusionOk="0">
                  <a:moveTo>
                    <a:pt x="4268" y="0"/>
                  </a:moveTo>
                  <a:cubicBezTo>
                    <a:pt x="11073" y="1371"/>
                    <a:pt x="16803" y="5929"/>
                    <a:pt x="19670" y="12251"/>
                  </a:cubicBezTo>
                </a:path>
                <a:path w="19671" h="21174" stroke="0" extrusionOk="0">
                  <a:moveTo>
                    <a:pt x="4268" y="0"/>
                  </a:moveTo>
                  <a:cubicBezTo>
                    <a:pt x="11073" y="1371"/>
                    <a:pt x="16803" y="5929"/>
                    <a:pt x="19670" y="12251"/>
                  </a:cubicBezTo>
                  <a:lnTo>
                    <a:pt x="0" y="21174"/>
                  </a:lnTo>
                  <a:close/>
                </a:path>
              </a:pathLst>
            </a:custGeom>
            <a:noFill/>
            <a:ln w="28575">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Text Box 22">
              <a:extLst>
                <a:ext uri="{FF2B5EF4-FFF2-40B4-BE49-F238E27FC236}">
                  <a16:creationId xmlns:a16="http://schemas.microsoft.com/office/drawing/2014/main" id="{E07F1D99-1C7D-4FCE-9DD8-B7BC56869FB7}"/>
                </a:ext>
              </a:extLst>
            </p:cNvPr>
            <p:cNvSpPr txBox="1">
              <a:spLocks noChangeArrowheads="1"/>
            </p:cNvSpPr>
            <p:nvPr/>
          </p:nvSpPr>
          <p:spPr bwMode="auto">
            <a:xfrm>
              <a:off x="2744" y="1616"/>
              <a:ext cx="499" cy="44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GB" altLang="en-US" sz="2000" b="0" i="0" u="none" strike="noStrike" kern="1200" cap="none" spc="0" normalizeH="0" baseline="0" noProof="0" dirty="0">
                  <a:ln>
                    <a:noFill/>
                  </a:ln>
                  <a:solidFill>
                    <a:prstClr val="black"/>
                  </a:solidFill>
                  <a:effectLst/>
                  <a:uLnTx/>
                  <a:uFillTx/>
                  <a:latin typeface="Arial" charset="0"/>
                  <a:ea typeface="+mn-ea"/>
                  <a:cs typeface="+mn-cs"/>
                </a:rPr>
                <a:t>Co-Alt</a:t>
              </a:r>
            </a:p>
          </p:txBody>
        </p:sp>
      </p:grpSp>
      <p:sp>
        <p:nvSpPr>
          <p:cNvPr id="34" name="Text Box 23">
            <a:extLst>
              <a:ext uri="{FF2B5EF4-FFF2-40B4-BE49-F238E27FC236}">
                <a16:creationId xmlns:a16="http://schemas.microsoft.com/office/drawing/2014/main" id="{54C1D9BE-3051-49F5-ACA2-95CE0DB6F6D8}"/>
              </a:ext>
            </a:extLst>
          </p:cNvPr>
          <p:cNvSpPr txBox="1">
            <a:spLocks noChangeArrowheads="1"/>
          </p:cNvSpPr>
          <p:nvPr/>
        </p:nvSpPr>
        <p:spPr bwMode="auto">
          <a:xfrm>
            <a:off x="-19050" y="494506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altLang="en-US" sz="1800" b="1" i="0" u="sng" strike="noStrike" kern="1200" cap="none" spc="0" normalizeH="0" baseline="0" noProof="0" dirty="0">
                <a:ln>
                  <a:noFill/>
                </a:ln>
                <a:solidFill>
                  <a:prstClr val="black"/>
                </a:solidFill>
                <a:effectLst/>
                <a:uLnTx/>
                <a:uFillTx/>
                <a:latin typeface="Arial" charset="0"/>
                <a:ea typeface="+mn-ea"/>
                <a:cs typeface="+mn-cs"/>
              </a:rPr>
              <a:t>When Latitude and Declination are in same hemisphere and Lat is &gt; Dec</a:t>
            </a:r>
          </a:p>
        </p:txBody>
      </p:sp>
      <p:sp>
        <p:nvSpPr>
          <p:cNvPr id="35" name="Text Box 24">
            <a:extLst>
              <a:ext uri="{FF2B5EF4-FFF2-40B4-BE49-F238E27FC236}">
                <a16:creationId xmlns:a16="http://schemas.microsoft.com/office/drawing/2014/main" id="{087AF31D-450E-4A71-B527-61D7821E1AA8}"/>
              </a:ext>
            </a:extLst>
          </p:cNvPr>
          <p:cNvSpPr txBox="1">
            <a:spLocks noChangeArrowheads="1"/>
          </p:cNvSpPr>
          <p:nvPr/>
        </p:nvSpPr>
        <p:spPr bwMode="auto">
          <a:xfrm>
            <a:off x="980281" y="5435025"/>
            <a:ext cx="71453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altLang="en-US" sz="3200" b="1" i="0" u="none" strike="noStrike" kern="1200" cap="none" spc="0" normalizeH="0" baseline="0" noProof="0" dirty="0">
                <a:ln>
                  <a:noFill/>
                </a:ln>
                <a:solidFill>
                  <a:prstClr val="black"/>
                </a:solidFill>
                <a:effectLst/>
                <a:uLnTx/>
                <a:uFillTx/>
                <a:latin typeface="Arial" charset="0"/>
                <a:ea typeface="+mn-ea"/>
                <a:cs typeface="+mn-cs"/>
              </a:rPr>
              <a:t>Latitude = Declination + Co-Altitude</a:t>
            </a:r>
          </a:p>
        </p:txBody>
      </p:sp>
      <p:grpSp>
        <p:nvGrpSpPr>
          <p:cNvPr id="36" name="Group 30">
            <a:extLst>
              <a:ext uri="{FF2B5EF4-FFF2-40B4-BE49-F238E27FC236}">
                <a16:creationId xmlns:a16="http://schemas.microsoft.com/office/drawing/2014/main" id="{2ECC05AC-EB44-480E-835A-D3C1C71A9FD5}"/>
              </a:ext>
            </a:extLst>
          </p:cNvPr>
          <p:cNvGrpSpPr>
            <a:grpSpLocks/>
          </p:cNvGrpSpPr>
          <p:nvPr/>
        </p:nvGrpSpPr>
        <p:grpSpPr bwMode="auto">
          <a:xfrm>
            <a:off x="4337050" y="1357310"/>
            <a:ext cx="3135313" cy="1422399"/>
            <a:chOff x="2744" y="762"/>
            <a:chExt cx="1975" cy="896"/>
          </a:xfrm>
        </p:grpSpPr>
        <p:sp>
          <p:nvSpPr>
            <p:cNvPr id="37" name="Arc 25">
              <a:extLst>
                <a:ext uri="{FF2B5EF4-FFF2-40B4-BE49-F238E27FC236}">
                  <a16:creationId xmlns:a16="http://schemas.microsoft.com/office/drawing/2014/main" id="{D5B3982D-47E2-42CC-8F2B-4B14223E3C37}"/>
                </a:ext>
              </a:extLst>
            </p:cNvPr>
            <p:cNvSpPr>
              <a:spLocks/>
            </p:cNvSpPr>
            <p:nvPr/>
          </p:nvSpPr>
          <p:spPr bwMode="auto">
            <a:xfrm>
              <a:off x="2744" y="845"/>
              <a:ext cx="1322" cy="813"/>
            </a:xfrm>
            <a:custGeom>
              <a:avLst/>
              <a:gdLst>
                <a:gd name="G0" fmla="+- 0 0 0"/>
                <a:gd name="G1" fmla="+- 21594 0 0"/>
                <a:gd name="G2" fmla="+- 21600 0 0"/>
                <a:gd name="T0" fmla="*/ 518 w 18833"/>
                <a:gd name="T1" fmla="*/ 0 h 21594"/>
                <a:gd name="T2" fmla="*/ 18833 w 18833"/>
                <a:gd name="T3" fmla="*/ 11017 h 21594"/>
                <a:gd name="T4" fmla="*/ 0 w 18833"/>
                <a:gd name="T5" fmla="*/ 21594 h 21594"/>
              </a:gdLst>
              <a:ahLst/>
              <a:cxnLst>
                <a:cxn ang="0">
                  <a:pos x="T0" y="T1"/>
                </a:cxn>
                <a:cxn ang="0">
                  <a:pos x="T2" y="T3"/>
                </a:cxn>
                <a:cxn ang="0">
                  <a:pos x="T4" y="T5"/>
                </a:cxn>
              </a:cxnLst>
              <a:rect l="0" t="0" r="r" b="b"/>
              <a:pathLst>
                <a:path w="18833" h="21594" fill="none" extrusionOk="0">
                  <a:moveTo>
                    <a:pt x="517" y="0"/>
                  </a:moveTo>
                  <a:cubicBezTo>
                    <a:pt x="8139" y="183"/>
                    <a:pt x="15099" y="4369"/>
                    <a:pt x="18833" y="11016"/>
                  </a:cubicBezTo>
                </a:path>
                <a:path w="18833" h="21594" stroke="0" extrusionOk="0">
                  <a:moveTo>
                    <a:pt x="517" y="0"/>
                  </a:moveTo>
                  <a:cubicBezTo>
                    <a:pt x="8139" y="183"/>
                    <a:pt x="15099" y="4369"/>
                    <a:pt x="18833" y="11016"/>
                  </a:cubicBezTo>
                  <a:lnTo>
                    <a:pt x="0" y="21594"/>
                  </a:lnTo>
                  <a:close/>
                </a:path>
              </a:pathLst>
            </a:custGeom>
            <a:noFill/>
            <a:ln w="28575">
              <a:no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Text Box 26">
              <a:extLst>
                <a:ext uri="{FF2B5EF4-FFF2-40B4-BE49-F238E27FC236}">
                  <a16:creationId xmlns:a16="http://schemas.microsoft.com/office/drawing/2014/main" id="{DC66910E-933A-4D90-8ECE-1F3883CFD22D}"/>
                </a:ext>
              </a:extLst>
            </p:cNvPr>
            <p:cNvSpPr txBox="1">
              <a:spLocks noChangeArrowheads="1"/>
            </p:cNvSpPr>
            <p:nvPr/>
          </p:nvSpPr>
          <p:spPr bwMode="auto">
            <a:xfrm>
              <a:off x="3547" y="762"/>
              <a:ext cx="1172" cy="252"/>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GB" altLang="en-US" sz="2000" b="0" i="0" u="none" strike="noStrike" kern="1200" cap="none" spc="0" normalizeH="0" baseline="0" noProof="0" dirty="0">
                  <a:ln>
                    <a:noFill/>
                  </a:ln>
                  <a:solidFill>
                    <a:prstClr val="black"/>
                  </a:solidFill>
                  <a:effectLst/>
                  <a:uLnTx/>
                  <a:uFillTx/>
                  <a:latin typeface="Arial" charset="0"/>
                  <a:ea typeface="+mn-ea"/>
                  <a:cs typeface="+mn-cs"/>
                </a:rPr>
                <a:t>Latitude 40°N</a:t>
              </a:r>
            </a:p>
          </p:txBody>
        </p:sp>
      </p:grpSp>
      <p:sp>
        <p:nvSpPr>
          <p:cNvPr id="39" name="Text Box 13">
            <a:extLst>
              <a:ext uri="{FF2B5EF4-FFF2-40B4-BE49-F238E27FC236}">
                <a16:creationId xmlns:a16="http://schemas.microsoft.com/office/drawing/2014/main" id="{6B22F4ED-0B3E-49B4-98C8-6EE41E17F562}"/>
              </a:ext>
            </a:extLst>
          </p:cNvPr>
          <p:cNvSpPr txBox="1">
            <a:spLocks noChangeArrowheads="1"/>
          </p:cNvSpPr>
          <p:nvPr/>
        </p:nvSpPr>
        <p:spPr bwMode="auto">
          <a:xfrm>
            <a:off x="7677150" y="4082145"/>
            <a:ext cx="13684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mn-ea"/>
                <a:cs typeface="+mn-cs"/>
              </a:rPr>
              <a:t>Observer’s Horizon</a:t>
            </a:r>
          </a:p>
        </p:txBody>
      </p:sp>
      <p:sp>
        <p:nvSpPr>
          <p:cNvPr id="40" name="Arc 20">
            <a:extLst>
              <a:ext uri="{FF2B5EF4-FFF2-40B4-BE49-F238E27FC236}">
                <a16:creationId xmlns:a16="http://schemas.microsoft.com/office/drawing/2014/main" id="{7C29CA20-64B1-42E1-9D9F-E049078D0D6E}"/>
              </a:ext>
            </a:extLst>
          </p:cNvPr>
          <p:cNvSpPr>
            <a:spLocks/>
          </p:cNvSpPr>
          <p:nvPr/>
        </p:nvSpPr>
        <p:spPr bwMode="auto">
          <a:xfrm>
            <a:off x="4417219" y="1560510"/>
            <a:ext cx="1938339" cy="1944687"/>
          </a:xfrm>
          <a:custGeom>
            <a:avLst/>
            <a:gdLst>
              <a:gd name="G0" fmla="+- 0 0 0"/>
              <a:gd name="G1" fmla="+- 21600 0 0"/>
              <a:gd name="G2" fmla="+- 21600 0 0"/>
              <a:gd name="T0" fmla="*/ 0 w 16665"/>
              <a:gd name="T1" fmla="*/ 0 h 21600"/>
              <a:gd name="T2" fmla="*/ 16665 w 16665"/>
              <a:gd name="T3" fmla="*/ 7858 h 21600"/>
              <a:gd name="T4" fmla="*/ 0 w 16665"/>
              <a:gd name="T5" fmla="*/ 21600 h 21600"/>
            </a:gdLst>
            <a:ahLst/>
            <a:cxnLst>
              <a:cxn ang="0">
                <a:pos x="T0" y="T1"/>
              </a:cxn>
              <a:cxn ang="0">
                <a:pos x="T2" y="T3"/>
              </a:cxn>
              <a:cxn ang="0">
                <a:pos x="T4" y="T5"/>
              </a:cxn>
            </a:cxnLst>
            <a:rect l="0" t="0" r="r" b="b"/>
            <a:pathLst>
              <a:path w="16665" h="21600" fill="none" extrusionOk="0">
                <a:moveTo>
                  <a:pt x="-1" y="0"/>
                </a:moveTo>
                <a:cubicBezTo>
                  <a:pt x="6449" y="0"/>
                  <a:pt x="12561" y="2882"/>
                  <a:pt x="16664" y="7858"/>
                </a:cubicBezTo>
              </a:path>
              <a:path w="16665" h="21600" stroke="0" extrusionOk="0">
                <a:moveTo>
                  <a:pt x="-1" y="0"/>
                </a:moveTo>
                <a:cubicBezTo>
                  <a:pt x="6449" y="0"/>
                  <a:pt x="12561" y="2882"/>
                  <a:pt x="16664" y="7858"/>
                </a:cubicBezTo>
                <a:lnTo>
                  <a:pt x="0" y="21600"/>
                </a:lnTo>
                <a:close/>
              </a:path>
            </a:pathLst>
          </a:custGeom>
          <a:noFill/>
          <a:ln w="28575">
            <a:solidFill>
              <a:srgbClr val="00B050"/>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018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right)">
                                      <p:cBhvr>
                                        <p:cTn id="2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3">
            <a:extLst>
              <a:ext uri="{FF2B5EF4-FFF2-40B4-BE49-F238E27FC236}">
                <a16:creationId xmlns:a16="http://schemas.microsoft.com/office/drawing/2014/main" id="{5B7A5B1B-0943-40DB-85AE-CF1BEB91C26B}"/>
              </a:ext>
            </a:extLst>
          </p:cNvPr>
          <p:cNvSpPr txBox="1">
            <a:spLocks/>
          </p:cNvSpPr>
          <p:nvPr/>
        </p:nvSpPr>
        <p:spPr>
          <a:xfrm>
            <a:off x="66675" y="228600"/>
            <a:ext cx="8991600" cy="6096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3200" kern="1200">
                <a:solidFill>
                  <a:schemeClr val="accent6"/>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3200" i="0" u="none" strike="noStrike" kern="1200" cap="none" spc="0" normalizeH="0" baseline="0" noProof="0" dirty="0">
                <a:ln>
                  <a:noFill/>
                </a:ln>
                <a:solidFill>
                  <a:prstClr val="black"/>
                </a:solidFill>
                <a:effectLst/>
                <a:uLnTx/>
                <a:uFillTx/>
                <a:latin typeface="Calibri"/>
                <a:ea typeface="+mn-ea"/>
                <a:cs typeface="+mn-cs"/>
              </a:rPr>
              <a:t>Meridian Passage / Local Noon</a:t>
            </a:r>
          </a:p>
        </p:txBody>
      </p:sp>
      <p:sp>
        <p:nvSpPr>
          <p:cNvPr id="41" name="Slide Number Placeholder 3">
            <a:extLst>
              <a:ext uri="{FF2B5EF4-FFF2-40B4-BE49-F238E27FC236}">
                <a16:creationId xmlns:a16="http://schemas.microsoft.com/office/drawing/2014/main" id="{E7121E22-FD27-4CFF-B30C-54EDD51C936F}"/>
              </a:ext>
            </a:extLst>
          </p:cNvPr>
          <p:cNvSpPr txBox="1">
            <a:spLocks/>
          </p:cNvSpPr>
          <p:nvPr/>
        </p:nvSpPr>
        <p:spPr>
          <a:xfrm>
            <a:off x="6553200" y="6356350"/>
            <a:ext cx="2133600" cy="365125"/>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fld id="{2ECC6B32-1E5E-4CAE-BA31-46253DA55B14}" type="slidenum">
              <a:rPr kumimoji="0" lang="en-US" altLang="en-US" sz="2000" b="0" i="0" u="none" strike="noStrike" kern="1200" cap="none" spc="0" normalizeH="0" baseline="0" noProof="0" smtClean="0">
                <a:ln>
                  <a:noFill/>
                </a:ln>
                <a:solidFill>
                  <a:prstClr val="black"/>
                </a:solidFill>
                <a:effectLst/>
                <a:uLnTx/>
                <a:uFillTx/>
                <a:latin typeface="Calibri"/>
                <a:ea typeface="+mn-ea"/>
                <a:cs typeface="+mn-cs"/>
              </a:rPr>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t>52</a:t>
            </a:fld>
            <a:endParaRPr kumimoji="0" lang="en-US" alt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42" name="Line 2">
            <a:extLst>
              <a:ext uri="{FF2B5EF4-FFF2-40B4-BE49-F238E27FC236}">
                <a16:creationId xmlns:a16="http://schemas.microsoft.com/office/drawing/2014/main" id="{A48CF2FE-A9EB-436D-8FB1-8F2D389E2F77}"/>
              </a:ext>
            </a:extLst>
          </p:cNvPr>
          <p:cNvSpPr>
            <a:spLocks noChangeShapeType="1"/>
          </p:cNvSpPr>
          <p:nvPr/>
        </p:nvSpPr>
        <p:spPr bwMode="auto">
          <a:xfrm>
            <a:off x="1187450" y="4581525"/>
            <a:ext cx="6840538"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Arc 3">
            <a:extLst>
              <a:ext uri="{FF2B5EF4-FFF2-40B4-BE49-F238E27FC236}">
                <a16:creationId xmlns:a16="http://schemas.microsoft.com/office/drawing/2014/main" id="{03D29469-BDB1-4836-8FFE-0F3A1ADA044B}"/>
              </a:ext>
            </a:extLst>
          </p:cNvPr>
          <p:cNvSpPr>
            <a:spLocks/>
          </p:cNvSpPr>
          <p:nvPr/>
        </p:nvSpPr>
        <p:spPr bwMode="auto">
          <a:xfrm>
            <a:off x="4427538" y="1628775"/>
            <a:ext cx="3097212" cy="2952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2060">
              <a:alpha val="21000"/>
            </a:srgbClr>
          </a:solidFill>
          <a:ln w="9525">
            <a:solidFill>
              <a:schemeClr val="bg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Arc 4">
            <a:extLst>
              <a:ext uri="{FF2B5EF4-FFF2-40B4-BE49-F238E27FC236}">
                <a16:creationId xmlns:a16="http://schemas.microsoft.com/office/drawing/2014/main" id="{21859BF4-A74B-4179-833A-336375B6A322}"/>
              </a:ext>
            </a:extLst>
          </p:cNvPr>
          <p:cNvSpPr>
            <a:spLocks/>
          </p:cNvSpPr>
          <p:nvPr/>
        </p:nvSpPr>
        <p:spPr bwMode="auto">
          <a:xfrm flipH="1">
            <a:off x="1331913" y="1628775"/>
            <a:ext cx="3097212" cy="2952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2060">
              <a:alpha val="21000"/>
            </a:srgbClr>
          </a:solidFill>
          <a:ln w="9525">
            <a:solidFill>
              <a:schemeClr val="bg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Line 5">
            <a:extLst>
              <a:ext uri="{FF2B5EF4-FFF2-40B4-BE49-F238E27FC236}">
                <a16:creationId xmlns:a16="http://schemas.microsoft.com/office/drawing/2014/main" id="{0A43635F-E63A-4DA3-B906-EE89E0A35EE2}"/>
              </a:ext>
            </a:extLst>
          </p:cNvPr>
          <p:cNvSpPr>
            <a:spLocks noChangeShapeType="1"/>
          </p:cNvSpPr>
          <p:nvPr/>
        </p:nvSpPr>
        <p:spPr bwMode="auto">
          <a:xfrm flipV="1">
            <a:off x="4427538" y="1196975"/>
            <a:ext cx="0" cy="3673475"/>
          </a:xfrm>
          <a:prstGeom prst="line">
            <a:avLst/>
          </a:prstGeom>
          <a:noFill/>
          <a:ln w="9525">
            <a:solidFill>
              <a:schemeClr val="tx1">
                <a:lumMod val="95000"/>
                <a:lumOff val="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Text Box 6">
            <a:extLst>
              <a:ext uri="{FF2B5EF4-FFF2-40B4-BE49-F238E27FC236}">
                <a16:creationId xmlns:a16="http://schemas.microsoft.com/office/drawing/2014/main" id="{BF3D8A50-3039-4545-992D-8C4AA1A177B9}"/>
              </a:ext>
            </a:extLst>
          </p:cNvPr>
          <p:cNvSpPr txBox="1">
            <a:spLocks noChangeArrowheads="1"/>
          </p:cNvSpPr>
          <p:nvPr/>
        </p:nvSpPr>
        <p:spPr bwMode="auto">
          <a:xfrm>
            <a:off x="3419475" y="620713"/>
            <a:ext cx="20161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altLang="en-US" sz="1800" b="0" i="0" u="none" strike="noStrike" kern="1200" cap="none" spc="0" normalizeH="0" baseline="0" noProof="0" dirty="0">
                <a:ln>
                  <a:noFill/>
                </a:ln>
                <a:solidFill>
                  <a:prstClr val="black"/>
                </a:solidFill>
                <a:effectLst/>
                <a:uLnTx/>
                <a:uFillTx/>
                <a:latin typeface="Arial" charset="0"/>
                <a:ea typeface="+mn-ea"/>
                <a:cs typeface="+mn-cs"/>
              </a:rPr>
              <a:t>Zenith</a:t>
            </a:r>
          </a:p>
        </p:txBody>
      </p:sp>
      <p:sp>
        <p:nvSpPr>
          <p:cNvPr id="47" name="Line 7">
            <a:extLst>
              <a:ext uri="{FF2B5EF4-FFF2-40B4-BE49-F238E27FC236}">
                <a16:creationId xmlns:a16="http://schemas.microsoft.com/office/drawing/2014/main" id="{3313936A-C248-4F57-9C76-960AB92FAFA1}"/>
              </a:ext>
            </a:extLst>
          </p:cNvPr>
          <p:cNvSpPr>
            <a:spLocks noChangeShapeType="1"/>
          </p:cNvSpPr>
          <p:nvPr/>
        </p:nvSpPr>
        <p:spPr bwMode="auto">
          <a:xfrm flipH="1" flipV="1">
            <a:off x="1476375" y="2708275"/>
            <a:ext cx="2951163" cy="187325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Text Box 8">
            <a:extLst>
              <a:ext uri="{FF2B5EF4-FFF2-40B4-BE49-F238E27FC236}">
                <a16:creationId xmlns:a16="http://schemas.microsoft.com/office/drawing/2014/main" id="{1D7D649F-6260-482A-BB14-3959ED0DA767}"/>
              </a:ext>
            </a:extLst>
          </p:cNvPr>
          <p:cNvSpPr txBox="1">
            <a:spLocks noChangeArrowheads="1"/>
          </p:cNvSpPr>
          <p:nvPr/>
        </p:nvSpPr>
        <p:spPr bwMode="auto">
          <a:xfrm>
            <a:off x="323850" y="2060575"/>
            <a:ext cx="13684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altLang="en-US" sz="1800" b="0" i="0" u="none" strike="noStrike" kern="1200" cap="none" spc="0" normalizeH="0" baseline="0" noProof="0">
                <a:ln>
                  <a:noFill/>
                </a:ln>
                <a:solidFill>
                  <a:prstClr val="black"/>
                </a:solidFill>
                <a:effectLst/>
                <a:uLnTx/>
                <a:uFillTx/>
                <a:latin typeface="Arial" charset="0"/>
                <a:ea typeface="+mn-ea"/>
                <a:cs typeface="+mn-cs"/>
              </a:rPr>
              <a:t>Pole</a:t>
            </a:r>
          </a:p>
        </p:txBody>
      </p:sp>
      <p:sp>
        <p:nvSpPr>
          <p:cNvPr id="49" name="Line 9">
            <a:extLst>
              <a:ext uri="{FF2B5EF4-FFF2-40B4-BE49-F238E27FC236}">
                <a16:creationId xmlns:a16="http://schemas.microsoft.com/office/drawing/2014/main" id="{D0BD2A18-E718-497D-A39B-8B7905713888}"/>
              </a:ext>
            </a:extLst>
          </p:cNvPr>
          <p:cNvSpPr>
            <a:spLocks noChangeShapeType="1"/>
          </p:cNvSpPr>
          <p:nvPr/>
        </p:nvSpPr>
        <p:spPr bwMode="auto">
          <a:xfrm flipV="1">
            <a:off x="4427538" y="1916113"/>
            <a:ext cx="2089150" cy="266541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Text Box 10">
            <a:extLst>
              <a:ext uri="{FF2B5EF4-FFF2-40B4-BE49-F238E27FC236}">
                <a16:creationId xmlns:a16="http://schemas.microsoft.com/office/drawing/2014/main" id="{302F7113-3201-406C-BC8B-3094F020C382}"/>
              </a:ext>
            </a:extLst>
          </p:cNvPr>
          <p:cNvSpPr txBox="1">
            <a:spLocks noChangeArrowheads="1"/>
          </p:cNvSpPr>
          <p:nvPr/>
        </p:nvSpPr>
        <p:spPr bwMode="auto">
          <a:xfrm>
            <a:off x="6443663" y="1557338"/>
            <a:ext cx="13684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altLang="en-US" sz="1800" b="0" i="0" u="none" strike="noStrike" kern="1200" cap="none" spc="0" normalizeH="0" baseline="0" noProof="0">
                <a:ln>
                  <a:noFill/>
                </a:ln>
                <a:solidFill>
                  <a:prstClr val="black"/>
                </a:solidFill>
                <a:effectLst/>
                <a:uLnTx/>
                <a:uFillTx/>
                <a:latin typeface="Arial" charset="0"/>
                <a:ea typeface="+mn-ea"/>
                <a:cs typeface="+mn-cs"/>
              </a:rPr>
              <a:t>Equator</a:t>
            </a:r>
          </a:p>
        </p:txBody>
      </p:sp>
      <p:sp>
        <p:nvSpPr>
          <p:cNvPr id="51" name="Oval 11">
            <a:extLst>
              <a:ext uri="{FF2B5EF4-FFF2-40B4-BE49-F238E27FC236}">
                <a16:creationId xmlns:a16="http://schemas.microsoft.com/office/drawing/2014/main" id="{52ADBDEC-0C76-4C00-AD26-6174482265D6}"/>
              </a:ext>
            </a:extLst>
          </p:cNvPr>
          <p:cNvSpPr>
            <a:spLocks noChangeArrowheads="1"/>
          </p:cNvSpPr>
          <p:nvPr/>
        </p:nvSpPr>
        <p:spPr bwMode="auto">
          <a:xfrm>
            <a:off x="7812088" y="1844675"/>
            <a:ext cx="287337" cy="287338"/>
          </a:xfrm>
          <a:prstGeom prst="ellipse">
            <a:avLst/>
          </a:prstGeom>
          <a:solidFill>
            <a:srgbClr val="FFFF00"/>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Line 12">
            <a:extLst>
              <a:ext uri="{FF2B5EF4-FFF2-40B4-BE49-F238E27FC236}">
                <a16:creationId xmlns:a16="http://schemas.microsoft.com/office/drawing/2014/main" id="{99DAF70D-16A3-4173-BE4A-26A82E0FC832}"/>
              </a:ext>
            </a:extLst>
          </p:cNvPr>
          <p:cNvSpPr>
            <a:spLocks noChangeShapeType="1"/>
          </p:cNvSpPr>
          <p:nvPr/>
        </p:nvSpPr>
        <p:spPr bwMode="auto">
          <a:xfrm flipV="1">
            <a:off x="4427538" y="2349500"/>
            <a:ext cx="2808287" cy="2232025"/>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3" name="Group 23">
            <a:extLst>
              <a:ext uri="{FF2B5EF4-FFF2-40B4-BE49-F238E27FC236}">
                <a16:creationId xmlns:a16="http://schemas.microsoft.com/office/drawing/2014/main" id="{4FFB4721-3C00-4D28-8EA7-786C1549B42B}"/>
              </a:ext>
            </a:extLst>
          </p:cNvPr>
          <p:cNvGrpSpPr>
            <a:grpSpLocks/>
          </p:cNvGrpSpPr>
          <p:nvPr/>
        </p:nvGrpSpPr>
        <p:grpSpPr bwMode="auto">
          <a:xfrm>
            <a:off x="4932363" y="3216275"/>
            <a:ext cx="1871662" cy="1368425"/>
            <a:chOff x="3107" y="2026"/>
            <a:chExt cx="1179" cy="862"/>
          </a:xfrm>
        </p:grpSpPr>
        <p:sp>
          <p:nvSpPr>
            <p:cNvPr id="54" name="Arc 13">
              <a:extLst>
                <a:ext uri="{FF2B5EF4-FFF2-40B4-BE49-F238E27FC236}">
                  <a16:creationId xmlns:a16="http://schemas.microsoft.com/office/drawing/2014/main" id="{5117A76E-280F-473E-A1CE-04D4D1AFA40D}"/>
                </a:ext>
              </a:extLst>
            </p:cNvPr>
            <p:cNvSpPr>
              <a:spLocks/>
            </p:cNvSpPr>
            <p:nvPr/>
          </p:nvSpPr>
          <p:spPr bwMode="auto">
            <a:xfrm>
              <a:off x="3107" y="2026"/>
              <a:ext cx="1088" cy="862"/>
            </a:xfrm>
            <a:custGeom>
              <a:avLst/>
              <a:gdLst>
                <a:gd name="G0" fmla="+- 0 0 0"/>
                <a:gd name="G1" fmla="+- 15053 0 0"/>
                <a:gd name="G2" fmla="+- 21600 0 0"/>
                <a:gd name="T0" fmla="*/ 15491 w 21600"/>
                <a:gd name="T1" fmla="*/ 0 h 15053"/>
                <a:gd name="T2" fmla="*/ 21600 w 21600"/>
                <a:gd name="T3" fmla="*/ 15053 h 15053"/>
                <a:gd name="T4" fmla="*/ 0 w 21600"/>
                <a:gd name="T5" fmla="*/ 15053 h 15053"/>
              </a:gdLst>
              <a:ahLst/>
              <a:cxnLst>
                <a:cxn ang="0">
                  <a:pos x="T0" y="T1"/>
                </a:cxn>
                <a:cxn ang="0">
                  <a:pos x="T2" y="T3"/>
                </a:cxn>
                <a:cxn ang="0">
                  <a:pos x="T4" y="T5"/>
                </a:cxn>
              </a:cxnLst>
              <a:rect l="0" t="0" r="r" b="b"/>
              <a:pathLst>
                <a:path w="21600" h="15053" fill="none" extrusionOk="0">
                  <a:moveTo>
                    <a:pt x="15490" y="0"/>
                  </a:moveTo>
                  <a:cubicBezTo>
                    <a:pt x="19408" y="4031"/>
                    <a:pt x="21600" y="9431"/>
                    <a:pt x="21600" y="15053"/>
                  </a:cubicBezTo>
                </a:path>
                <a:path w="21600" h="15053" stroke="0" extrusionOk="0">
                  <a:moveTo>
                    <a:pt x="15490" y="0"/>
                  </a:moveTo>
                  <a:cubicBezTo>
                    <a:pt x="19408" y="4031"/>
                    <a:pt x="21600" y="9431"/>
                    <a:pt x="21600" y="15053"/>
                  </a:cubicBezTo>
                  <a:lnTo>
                    <a:pt x="0" y="15053"/>
                  </a:lnTo>
                  <a:close/>
                </a:path>
              </a:pathLst>
            </a:custGeom>
            <a:noFill/>
            <a:ln w="38100">
              <a:solidFill>
                <a:srgbClr val="FFFF00"/>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Text Box 15">
              <a:extLst>
                <a:ext uri="{FF2B5EF4-FFF2-40B4-BE49-F238E27FC236}">
                  <a16:creationId xmlns:a16="http://schemas.microsoft.com/office/drawing/2014/main" id="{A210A0A0-A6CB-4F18-9B8D-501121BE9309}"/>
                </a:ext>
              </a:extLst>
            </p:cNvPr>
            <p:cNvSpPr txBox="1">
              <a:spLocks noChangeArrowheads="1"/>
            </p:cNvSpPr>
            <p:nvPr/>
          </p:nvSpPr>
          <p:spPr bwMode="auto">
            <a:xfrm>
              <a:off x="3152" y="2568"/>
              <a:ext cx="113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GB" altLang="en-US" sz="2000" b="0" i="0" u="none" strike="noStrike" kern="1200" cap="none" spc="0" normalizeH="0" baseline="0" noProof="0">
                  <a:ln>
                    <a:noFill/>
                  </a:ln>
                  <a:solidFill>
                    <a:prstClr val="black"/>
                  </a:solidFill>
                  <a:effectLst/>
                  <a:uLnTx/>
                  <a:uFillTx/>
                  <a:latin typeface="Arial" charset="0"/>
                  <a:ea typeface="+mn-ea"/>
                  <a:cs typeface="+mn-cs"/>
                </a:rPr>
                <a:t>True Altitude</a:t>
              </a:r>
            </a:p>
          </p:txBody>
        </p:sp>
      </p:grpSp>
      <p:grpSp>
        <p:nvGrpSpPr>
          <p:cNvPr id="56" name="Group 25">
            <a:extLst>
              <a:ext uri="{FF2B5EF4-FFF2-40B4-BE49-F238E27FC236}">
                <a16:creationId xmlns:a16="http://schemas.microsoft.com/office/drawing/2014/main" id="{9C7A3E2C-ED59-4E63-A3E1-484F969FD424}"/>
              </a:ext>
            </a:extLst>
          </p:cNvPr>
          <p:cNvGrpSpPr>
            <a:grpSpLocks/>
          </p:cNvGrpSpPr>
          <p:nvPr/>
        </p:nvGrpSpPr>
        <p:grpSpPr bwMode="auto">
          <a:xfrm>
            <a:off x="6035675" y="2133600"/>
            <a:ext cx="1128713" cy="708025"/>
            <a:chOff x="3802" y="1344"/>
            <a:chExt cx="711" cy="446"/>
          </a:xfrm>
        </p:grpSpPr>
        <p:sp>
          <p:nvSpPr>
            <p:cNvPr id="57" name="Arc 14">
              <a:extLst>
                <a:ext uri="{FF2B5EF4-FFF2-40B4-BE49-F238E27FC236}">
                  <a16:creationId xmlns:a16="http://schemas.microsoft.com/office/drawing/2014/main" id="{BBACF197-7AA2-4625-94B1-B06CBCF32CF6}"/>
                </a:ext>
              </a:extLst>
            </p:cNvPr>
            <p:cNvSpPr>
              <a:spLocks/>
            </p:cNvSpPr>
            <p:nvPr/>
          </p:nvSpPr>
          <p:spPr bwMode="auto">
            <a:xfrm rot="1933336">
              <a:off x="3802" y="1651"/>
              <a:ext cx="386" cy="139"/>
            </a:xfrm>
            <a:custGeom>
              <a:avLst/>
              <a:gdLst>
                <a:gd name="G0" fmla="+- 0 0 0"/>
                <a:gd name="G1" fmla="+- 21600 0 0"/>
                <a:gd name="G2" fmla="+- 21600 0 0"/>
                <a:gd name="T0" fmla="*/ 0 w 17312"/>
                <a:gd name="T1" fmla="*/ 0 h 21600"/>
                <a:gd name="T2" fmla="*/ 17312 w 17312"/>
                <a:gd name="T3" fmla="*/ 8683 h 21600"/>
                <a:gd name="T4" fmla="*/ 0 w 17312"/>
                <a:gd name="T5" fmla="*/ 21600 h 21600"/>
              </a:gdLst>
              <a:ahLst/>
              <a:cxnLst>
                <a:cxn ang="0">
                  <a:pos x="T0" y="T1"/>
                </a:cxn>
                <a:cxn ang="0">
                  <a:pos x="T2" y="T3"/>
                </a:cxn>
                <a:cxn ang="0">
                  <a:pos x="T4" y="T5"/>
                </a:cxn>
              </a:cxnLst>
              <a:rect l="0" t="0" r="r" b="b"/>
              <a:pathLst>
                <a:path w="17312" h="21600" fill="none" extrusionOk="0">
                  <a:moveTo>
                    <a:pt x="-1" y="0"/>
                  </a:moveTo>
                  <a:cubicBezTo>
                    <a:pt x="6817" y="0"/>
                    <a:pt x="13235" y="3218"/>
                    <a:pt x="17312" y="8682"/>
                  </a:cubicBezTo>
                </a:path>
                <a:path w="17312" h="21600" stroke="0" extrusionOk="0">
                  <a:moveTo>
                    <a:pt x="-1" y="0"/>
                  </a:moveTo>
                  <a:cubicBezTo>
                    <a:pt x="6817" y="0"/>
                    <a:pt x="13235" y="3218"/>
                    <a:pt x="17312" y="8682"/>
                  </a:cubicBezTo>
                  <a:lnTo>
                    <a:pt x="0" y="21600"/>
                  </a:lnTo>
                  <a:close/>
                </a:path>
              </a:pathLst>
            </a:custGeom>
            <a:noFill/>
            <a:ln w="28575">
              <a:solidFill>
                <a:srgbClr val="FF99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Text Box 16">
              <a:extLst>
                <a:ext uri="{FF2B5EF4-FFF2-40B4-BE49-F238E27FC236}">
                  <a16:creationId xmlns:a16="http://schemas.microsoft.com/office/drawing/2014/main" id="{D1747751-E77B-4D5A-AB85-5E96A011A9BF}"/>
                </a:ext>
              </a:extLst>
            </p:cNvPr>
            <p:cNvSpPr txBox="1">
              <a:spLocks noChangeArrowheads="1"/>
            </p:cNvSpPr>
            <p:nvPr/>
          </p:nvSpPr>
          <p:spPr bwMode="auto">
            <a:xfrm>
              <a:off x="4105" y="1344"/>
              <a:ext cx="4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GB" altLang="en-US" sz="2000" b="0" i="0" u="none" strike="noStrike" kern="1200" cap="none" spc="0" normalizeH="0" baseline="0" noProof="0">
                  <a:ln>
                    <a:noFill/>
                  </a:ln>
                  <a:solidFill>
                    <a:prstClr val="black"/>
                  </a:solidFill>
                  <a:effectLst/>
                  <a:uLnTx/>
                  <a:uFillTx/>
                  <a:latin typeface="Arial" charset="0"/>
                  <a:ea typeface="+mn-ea"/>
                  <a:cs typeface="+mn-cs"/>
                </a:rPr>
                <a:t>Dec</a:t>
              </a:r>
            </a:p>
          </p:txBody>
        </p:sp>
      </p:grpSp>
      <p:grpSp>
        <p:nvGrpSpPr>
          <p:cNvPr id="59" name="Group 24">
            <a:extLst>
              <a:ext uri="{FF2B5EF4-FFF2-40B4-BE49-F238E27FC236}">
                <a16:creationId xmlns:a16="http://schemas.microsoft.com/office/drawing/2014/main" id="{8829C639-2D09-4ABB-9821-C4A06F9159C2}"/>
              </a:ext>
            </a:extLst>
          </p:cNvPr>
          <p:cNvGrpSpPr>
            <a:grpSpLocks/>
          </p:cNvGrpSpPr>
          <p:nvPr/>
        </p:nvGrpSpPr>
        <p:grpSpPr bwMode="auto">
          <a:xfrm>
            <a:off x="4324540" y="2332037"/>
            <a:ext cx="1847659" cy="1076326"/>
            <a:chOff x="2789" y="1618"/>
            <a:chExt cx="1126" cy="529"/>
          </a:xfrm>
        </p:grpSpPr>
        <p:sp>
          <p:nvSpPr>
            <p:cNvPr id="60" name="Arc 17">
              <a:extLst>
                <a:ext uri="{FF2B5EF4-FFF2-40B4-BE49-F238E27FC236}">
                  <a16:creationId xmlns:a16="http://schemas.microsoft.com/office/drawing/2014/main" id="{7AC7C100-3051-461D-93D5-D5BF12756FEC}"/>
                </a:ext>
              </a:extLst>
            </p:cNvPr>
            <p:cNvSpPr>
              <a:spLocks/>
            </p:cNvSpPr>
            <p:nvPr/>
          </p:nvSpPr>
          <p:spPr bwMode="auto">
            <a:xfrm rot="211741">
              <a:off x="2789" y="1618"/>
              <a:ext cx="1126" cy="529"/>
            </a:xfrm>
            <a:custGeom>
              <a:avLst/>
              <a:gdLst>
                <a:gd name="G0" fmla="+- 0 0 0"/>
                <a:gd name="G1" fmla="+- 21594 0 0"/>
                <a:gd name="G2" fmla="+- 21600 0 0"/>
                <a:gd name="T0" fmla="*/ 518 w 20919"/>
                <a:gd name="T1" fmla="*/ 0 h 21594"/>
                <a:gd name="T2" fmla="*/ 20919 w 20919"/>
                <a:gd name="T3" fmla="*/ 16212 h 21594"/>
                <a:gd name="T4" fmla="*/ 0 w 20919"/>
                <a:gd name="T5" fmla="*/ 21594 h 21594"/>
              </a:gdLst>
              <a:ahLst/>
              <a:cxnLst>
                <a:cxn ang="0">
                  <a:pos x="T0" y="T1"/>
                </a:cxn>
                <a:cxn ang="0">
                  <a:pos x="T2" y="T3"/>
                </a:cxn>
                <a:cxn ang="0">
                  <a:pos x="T4" y="T5"/>
                </a:cxn>
              </a:cxnLst>
              <a:rect l="0" t="0" r="r" b="b"/>
              <a:pathLst>
                <a:path w="20919" h="21594" fill="none" extrusionOk="0">
                  <a:moveTo>
                    <a:pt x="517" y="0"/>
                  </a:moveTo>
                  <a:cubicBezTo>
                    <a:pt x="10179" y="231"/>
                    <a:pt x="18510" y="6852"/>
                    <a:pt x="20918" y="16212"/>
                  </a:cubicBezTo>
                </a:path>
                <a:path w="20919" h="21594" stroke="0" extrusionOk="0">
                  <a:moveTo>
                    <a:pt x="517" y="0"/>
                  </a:moveTo>
                  <a:cubicBezTo>
                    <a:pt x="10179" y="231"/>
                    <a:pt x="18510" y="6852"/>
                    <a:pt x="20918" y="16212"/>
                  </a:cubicBezTo>
                  <a:lnTo>
                    <a:pt x="0" y="21594"/>
                  </a:lnTo>
                  <a:close/>
                </a:path>
              </a:pathLst>
            </a:custGeom>
            <a:noFill/>
            <a:ln w="28575">
              <a:solidFill>
                <a:schemeClr val="bg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Text Box 18">
              <a:extLst>
                <a:ext uri="{FF2B5EF4-FFF2-40B4-BE49-F238E27FC236}">
                  <a16:creationId xmlns:a16="http://schemas.microsoft.com/office/drawing/2014/main" id="{6699DD18-1FB5-4449-A046-1D41D7CD0888}"/>
                </a:ext>
              </a:extLst>
            </p:cNvPr>
            <p:cNvSpPr txBox="1">
              <a:spLocks noChangeArrowheads="1"/>
            </p:cNvSpPr>
            <p:nvPr/>
          </p:nvSpPr>
          <p:spPr bwMode="auto">
            <a:xfrm>
              <a:off x="2835" y="1706"/>
              <a:ext cx="669"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GB" altLang="en-US" sz="2000" b="0" i="0" u="none" strike="noStrike" kern="1200" cap="none" spc="0" normalizeH="0" baseline="0" noProof="0" dirty="0">
                  <a:ln>
                    <a:noFill/>
                  </a:ln>
                  <a:solidFill>
                    <a:prstClr val="black"/>
                  </a:solidFill>
                  <a:effectLst/>
                  <a:uLnTx/>
                  <a:uFillTx/>
                  <a:latin typeface="Arial" charset="0"/>
                  <a:ea typeface="+mn-ea"/>
                  <a:cs typeface="+mn-cs"/>
                </a:rPr>
                <a:t>Co-Alt</a:t>
              </a:r>
            </a:p>
          </p:txBody>
        </p:sp>
      </p:grpSp>
      <p:sp>
        <p:nvSpPr>
          <p:cNvPr id="62" name="Text Box 19">
            <a:extLst>
              <a:ext uri="{FF2B5EF4-FFF2-40B4-BE49-F238E27FC236}">
                <a16:creationId xmlns:a16="http://schemas.microsoft.com/office/drawing/2014/main" id="{804336DB-1CEA-44F3-9A35-3B3E797193EA}"/>
              </a:ext>
            </a:extLst>
          </p:cNvPr>
          <p:cNvSpPr txBox="1">
            <a:spLocks noChangeArrowheads="1"/>
          </p:cNvSpPr>
          <p:nvPr/>
        </p:nvSpPr>
        <p:spPr bwMode="auto">
          <a:xfrm>
            <a:off x="0" y="4797425"/>
            <a:ext cx="91440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altLang="en-US" sz="2200" b="1" i="0" u="sng" strike="noStrike" kern="1200" cap="none" spc="0" normalizeH="0" baseline="0" noProof="0" dirty="0">
                <a:ln>
                  <a:noFill/>
                </a:ln>
                <a:solidFill>
                  <a:prstClr val="black"/>
                </a:solidFill>
                <a:effectLst/>
                <a:uLnTx/>
                <a:uFillTx/>
                <a:latin typeface="Arial" charset="0"/>
                <a:ea typeface="+mn-ea"/>
                <a:cs typeface="+mn-cs"/>
              </a:rPr>
              <a:t>When Latitude and Declination are in opposite hemispheres</a:t>
            </a:r>
          </a:p>
        </p:txBody>
      </p:sp>
      <p:grpSp>
        <p:nvGrpSpPr>
          <p:cNvPr id="63" name="Group 26">
            <a:extLst>
              <a:ext uri="{FF2B5EF4-FFF2-40B4-BE49-F238E27FC236}">
                <a16:creationId xmlns:a16="http://schemas.microsoft.com/office/drawing/2014/main" id="{A82655E9-F012-4B36-95A7-CFA7DF7F51AD}"/>
              </a:ext>
            </a:extLst>
          </p:cNvPr>
          <p:cNvGrpSpPr>
            <a:grpSpLocks/>
          </p:cNvGrpSpPr>
          <p:nvPr/>
        </p:nvGrpSpPr>
        <p:grpSpPr bwMode="auto">
          <a:xfrm>
            <a:off x="4284663" y="1020763"/>
            <a:ext cx="2506662" cy="1468437"/>
            <a:chOff x="2699" y="643"/>
            <a:chExt cx="1579" cy="925"/>
          </a:xfrm>
        </p:grpSpPr>
        <p:sp>
          <p:nvSpPr>
            <p:cNvPr id="64" name="Arc 21">
              <a:extLst>
                <a:ext uri="{FF2B5EF4-FFF2-40B4-BE49-F238E27FC236}">
                  <a16:creationId xmlns:a16="http://schemas.microsoft.com/office/drawing/2014/main" id="{854E206A-71F2-42DB-AF40-49E5067A5D22}"/>
                </a:ext>
              </a:extLst>
            </p:cNvPr>
            <p:cNvSpPr>
              <a:spLocks/>
            </p:cNvSpPr>
            <p:nvPr/>
          </p:nvSpPr>
          <p:spPr bwMode="auto">
            <a:xfrm rot="319365">
              <a:off x="2699" y="978"/>
              <a:ext cx="1351" cy="590"/>
            </a:xfrm>
            <a:custGeom>
              <a:avLst/>
              <a:gdLst>
                <a:gd name="G0" fmla="+- 0 0 0"/>
                <a:gd name="G1" fmla="+- 21594 0 0"/>
                <a:gd name="G2" fmla="+- 21600 0 0"/>
                <a:gd name="T0" fmla="*/ 518 w 18255"/>
                <a:gd name="T1" fmla="*/ 0 h 21594"/>
                <a:gd name="T2" fmla="*/ 18255 w 18255"/>
                <a:gd name="T3" fmla="*/ 10048 h 21594"/>
                <a:gd name="T4" fmla="*/ 0 w 18255"/>
                <a:gd name="T5" fmla="*/ 21594 h 21594"/>
              </a:gdLst>
              <a:ahLst/>
              <a:cxnLst>
                <a:cxn ang="0">
                  <a:pos x="T0" y="T1"/>
                </a:cxn>
                <a:cxn ang="0">
                  <a:pos x="T2" y="T3"/>
                </a:cxn>
                <a:cxn ang="0">
                  <a:pos x="T4" y="T5"/>
                </a:cxn>
              </a:cxnLst>
              <a:rect l="0" t="0" r="r" b="b"/>
              <a:pathLst>
                <a:path w="18255" h="21594" fill="none" extrusionOk="0">
                  <a:moveTo>
                    <a:pt x="517" y="0"/>
                  </a:moveTo>
                  <a:cubicBezTo>
                    <a:pt x="7738" y="173"/>
                    <a:pt x="14394" y="3943"/>
                    <a:pt x="18255" y="10047"/>
                  </a:cubicBezTo>
                </a:path>
                <a:path w="18255" h="21594" stroke="0" extrusionOk="0">
                  <a:moveTo>
                    <a:pt x="517" y="0"/>
                  </a:moveTo>
                  <a:cubicBezTo>
                    <a:pt x="7738" y="173"/>
                    <a:pt x="14394" y="3943"/>
                    <a:pt x="18255" y="10047"/>
                  </a:cubicBezTo>
                  <a:lnTo>
                    <a:pt x="0" y="21594"/>
                  </a:lnTo>
                  <a:close/>
                </a:path>
              </a:pathLst>
            </a:custGeom>
            <a:noFill/>
            <a:ln w="28575">
              <a:no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Text Box 22">
              <a:extLst>
                <a:ext uri="{FF2B5EF4-FFF2-40B4-BE49-F238E27FC236}">
                  <a16:creationId xmlns:a16="http://schemas.microsoft.com/office/drawing/2014/main" id="{646F88B8-2F16-452A-8BB6-E6C053D5B07E}"/>
                </a:ext>
              </a:extLst>
            </p:cNvPr>
            <p:cNvSpPr txBox="1">
              <a:spLocks noChangeArrowheads="1"/>
            </p:cNvSpPr>
            <p:nvPr/>
          </p:nvSpPr>
          <p:spPr bwMode="auto">
            <a:xfrm>
              <a:off x="3538" y="643"/>
              <a:ext cx="740" cy="252"/>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GB" altLang="en-US" sz="2000" b="0" i="0" u="none" strike="noStrike" kern="1200" cap="none" spc="0" normalizeH="0" baseline="0" noProof="0" dirty="0">
                  <a:ln>
                    <a:noFill/>
                  </a:ln>
                  <a:solidFill>
                    <a:prstClr val="black"/>
                  </a:solidFill>
                  <a:effectLst/>
                  <a:uLnTx/>
                  <a:uFillTx/>
                  <a:latin typeface="Arial" charset="0"/>
                  <a:ea typeface="+mn-ea"/>
                  <a:cs typeface="+mn-cs"/>
                </a:rPr>
                <a:t>Latitude</a:t>
              </a:r>
            </a:p>
          </p:txBody>
        </p:sp>
      </p:grpSp>
      <p:sp>
        <p:nvSpPr>
          <p:cNvPr id="66" name="Line 4">
            <a:extLst>
              <a:ext uri="{FF2B5EF4-FFF2-40B4-BE49-F238E27FC236}">
                <a16:creationId xmlns:a16="http://schemas.microsoft.com/office/drawing/2014/main" id="{9CA4ABF0-4DBF-48EF-94ED-B10DB0FFD070}"/>
              </a:ext>
            </a:extLst>
          </p:cNvPr>
          <p:cNvSpPr>
            <a:spLocks noChangeShapeType="1"/>
          </p:cNvSpPr>
          <p:nvPr/>
        </p:nvSpPr>
        <p:spPr bwMode="auto">
          <a:xfrm>
            <a:off x="1187450" y="4581525"/>
            <a:ext cx="6840538"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Text Box 13">
            <a:extLst>
              <a:ext uri="{FF2B5EF4-FFF2-40B4-BE49-F238E27FC236}">
                <a16:creationId xmlns:a16="http://schemas.microsoft.com/office/drawing/2014/main" id="{5B7D9F00-A794-417C-ABDE-CBF8EA598503}"/>
              </a:ext>
            </a:extLst>
          </p:cNvPr>
          <p:cNvSpPr txBox="1">
            <a:spLocks noChangeArrowheads="1"/>
          </p:cNvSpPr>
          <p:nvPr/>
        </p:nvSpPr>
        <p:spPr bwMode="auto">
          <a:xfrm>
            <a:off x="7696200" y="3934510"/>
            <a:ext cx="13684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rial" charset="0"/>
                <a:ea typeface="+mn-ea"/>
                <a:cs typeface="+mn-cs"/>
              </a:rPr>
              <a:t>Observer’s Horizon</a:t>
            </a:r>
          </a:p>
        </p:txBody>
      </p:sp>
      <p:sp>
        <p:nvSpPr>
          <p:cNvPr id="68" name="Text Box 24">
            <a:extLst>
              <a:ext uri="{FF2B5EF4-FFF2-40B4-BE49-F238E27FC236}">
                <a16:creationId xmlns:a16="http://schemas.microsoft.com/office/drawing/2014/main" id="{DBF94820-3C23-49F9-8E95-E6160EB3690B}"/>
              </a:ext>
            </a:extLst>
          </p:cNvPr>
          <p:cNvSpPr txBox="1">
            <a:spLocks noChangeArrowheads="1"/>
          </p:cNvSpPr>
          <p:nvPr/>
        </p:nvSpPr>
        <p:spPr bwMode="auto">
          <a:xfrm>
            <a:off x="1008062" y="5445125"/>
            <a:ext cx="71453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GB" altLang="en-US" sz="3200" b="1" i="0" u="none" strike="noStrike" kern="1200" cap="none" spc="0" normalizeH="0" baseline="0" noProof="0" dirty="0">
                <a:ln>
                  <a:noFill/>
                </a:ln>
                <a:solidFill>
                  <a:prstClr val="black"/>
                </a:solidFill>
                <a:effectLst/>
                <a:uLnTx/>
                <a:uFillTx/>
                <a:latin typeface="Arial" charset="0"/>
                <a:ea typeface="+mn-ea"/>
                <a:cs typeface="+mn-cs"/>
              </a:rPr>
              <a:t>Latitude = Co-Altitude - Declination</a:t>
            </a:r>
          </a:p>
        </p:txBody>
      </p:sp>
      <p:sp>
        <p:nvSpPr>
          <p:cNvPr id="69" name="Arc 20">
            <a:extLst>
              <a:ext uri="{FF2B5EF4-FFF2-40B4-BE49-F238E27FC236}">
                <a16:creationId xmlns:a16="http://schemas.microsoft.com/office/drawing/2014/main" id="{AEAE6932-5FF0-49C1-9A0A-1C7D2EC7B9B8}"/>
              </a:ext>
            </a:extLst>
          </p:cNvPr>
          <p:cNvSpPr>
            <a:spLocks/>
          </p:cNvSpPr>
          <p:nvPr/>
        </p:nvSpPr>
        <p:spPr bwMode="auto">
          <a:xfrm>
            <a:off x="4436269" y="1412875"/>
            <a:ext cx="1938339" cy="1944687"/>
          </a:xfrm>
          <a:custGeom>
            <a:avLst/>
            <a:gdLst>
              <a:gd name="G0" fmla="+- 0 0 0"/>
              <a:gd name="G1" fmla="+- 21600 0 0"/>
              <a:gd name="G2" fmla="+- 21600 0 0"/>
              <a:gd name="T0" fmla="*/ 0 w 16665"/>
              <a:gd name="T1" fmla="*/ 0 h 21600"/>
              <a:gd name="T2" fmla="*/ 16665 w 16665"/>
              <a:gd name="T3" fmla="*/ 7858 h 21600"/>
              <a:gd name="T4" fmla="*/ 0 w 16665"/>
              <a:gd name="T5" fmla="*/ 21600 h 21600"/>
            </a:gdLst>
            <a:ahLst/>
            <a:cxnLst>
              <a:cxn ang="0">
                <a:pos x="T0" y="T1"/>
              </a:cxn>
              <a:cxn ang="0">
                <a:pos x="T2" y="T3"/>
              </a:cxn>
              <a:cxn ang="0">
                <a:pos x="T4" y="T5"/>
              </a:cxn>
            </a:cxnLst>
            <a:rect l="0" t="0" r="r" b="b"/>
            <a:pathLst>
              <a:path w="16665" h="21600" fill="none" extrusionOk="0">
                <a:moveTo>
                  <a:pt x="-1" y="0"/>
                </a:moveTo>
                <a:cubicBezTo>
                  <a:pt x="6449" y="0"/>
                  <a:pt x="12561" y="2882"/>
                  <a:pt x="16664" y="7858"/>
                </a:cubicBezTo>
              </a:path>
              <a:path w="16665" h="21600" stroke="0" extrusionOk="0">
                <a:moveTo>
                  <a:pt x="-1" y="0"/>
                </a:moveTo>
                <a:cubicBezTo>
                  <a:pt x="6449" y="0"/>
                  <a:pt x="12561" y="2882"/>
                  <a:pt x="16664" y="7858"/>
                </a:cubicBezTo>
                <a:lnTo>
                  <a:pt x="0" y="21600"/>
                </a:lnTo>
                <a:close/>
              </a:path>
            </a:pathLst>
          </a:custGeom>
          <a:noFill/>
          <a:ln w="28575">
            <a:solidFill>
              <a:srgbClr val="00B050"/>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1070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right)">
                                      <p:cBhvr>
                                        <p:cTn id="2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3">
            <a:extLst>
              <a:ext uri="{FF2B5EF4-FFF2-40B4-BE49-F238E27FC236}">
                <a16:creationId xmlns:a16="http://schemas.microsoft.com/office/drawing/2014/main" id="{5B7A5B1B-0943-40DB-85AE-CF1BEB91C26B}"/>
              </a:ext>
            </a:extLst>
          </p:cNvPr>
          <p:cNvSpPr txBox="1">
            <a:spLocks/>
          </p:cNvSpPr>
          <p:nvPr/>
        </p:nvSpPr>
        <p:spPr>
          <a:xfrm>
            <a:off x="66675" y="228600"/>
            <a:ext cx="8991600" cy="6096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3200" kern="1200">
                <a:solidFill>
                  <a:schemeClr val="accent6"/>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3200" i="0" u="none" strike="noStrike" kern="1200" cap="none" spc="0" normalizeH="0" baseline="0" noProof="0" dirty="0">
                <a:ln>
                  <a:noFill/>
                </a:ln>
                <a:solidFill>
                  <a:prstClr val="black"/>
                </a:solidFill>
                <a:effectLst/>
                <a:uLnTx/>
                <a:uFillTx/>
                <a:latin typeface="Calibri"/>
                <a:ea typeface="+mn-ea"/>
                <a:cs typeface="+mn-cs"/>
              </a:rPr>
              <a:t>Day’s Work in Celestial Navigation</a:t>
            </a:r>
          </a:p>
        </p:txBody>
      </p:sp>
      <p:sp>
        <p:nvSpPr>
          <p:cNvPr id="14" name="Subtitle 3">
            <a:extLst>
              <a:ext uri="{FF2B5EF4-FFF2-40B4-BE49-F238E27FC236}">
                <a16:creationId xmlns:a16="http://schemas.microsoft.com/office/drawing/2014/main" id="{A499C3D1-60BB-48BB-B1EF-BA92E5A4DD96}"/>
              </a:ext>
            </a:extLst>
          </p:cNvPr>
          <p:cNvSpPr txBox="1">
            <a:spLocks/>
          </p:cNvSpPr>
          <p:nvPr/>
        </p:nvSpPr>
        <p:spPr>
          <a:xfrm>
            <a:off x="142876" y="762000"/>
            <a:ext cx="7134224" cy="914401"/>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Now that we have explored the different ways in which to Fix the Ship’s Position to prove equipment correct, how do we execute this on a transit across the Atlantic?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Subtitle 3">
            <a:extLst>
              <a:ext uri="{FF2B5EF4-FFF2-40B4-BE49-F238E27FC236}">
                <a16:creationId xmlns:a16="http://schemas.microsoft.com/office/drawing/2014/main" id="{2C5AF099-B078-4673-8F87-664DBA103F87}"/>
              </a:ext>
            </a:extLst>
          </p:cNvPr>
          <p:cNvSpPr txBox="1">
            <a:spLocks/>
          </p:cNvSpPr>
          <p:nvPr/>
        </p:nvSpPr>
        <p:spPr>
          <a:xfrm>
            <a:off x="142876" y="1676400"/>
            <a:ext cx="7134224" cy="62791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CELNAV is a Team game – Each Watch needs to have the basic knowledge to be able to execute the CELNAV task that relates to their Watch.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Subtitle 3">
            <a:extLst>
              <a:ext uri="{FF2B5EF4-FFF2-40B4-BE49-F238E27FC236}">
                <a16:creationId xmlns:a16="http://schemas.microsoft.com/office/drawing/2014/main" id="{BB21580F-8EE0-4E1F-B2A9-8E4FB7B63E89}"/>
              </a:ext>
            </a:extLst>
          </p:cNvPr>
          <p:cNvSpPr txBox="1">
            <a:spLocks/>
          </p:cNvSpPr>
          <p:nvPr/>
        </p:nvSpPr>
        <p:spPr>
          <a:xfrm>
            <a:off x="133351" y="2599243"/>
            <a:ext cx="1819274" cy="36933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Morning Stars  </a:t>
            </a:r>
          </a:p>
        </p:txBody>
      </p:sp>
      <p:sp>
        <p:nvSpPr>
          <p:cNvPr id="19" name="TextBox 18">
            <a:extLst>
              <a:ext uri="{FF2B5EF4-FFF2-40B4-BE49-F238E27FC236}">
                <a16:creationId xmlns:a16="http://schemas.microsoft.com/office/drawing/2014/main" id="{9271DEFD-5680-4E6F-8686-294A87D16AA6}"/>
              </a:ext>
            </a:extLst>
          </p:cNvPr>
          <p:cNvSpPr txBox="1"/>
          <p:nvPr/>
        </p:nvSpPr>
        <p:spPr>
          <a:xfrm>
            <a:off x="1962150" y="2604598"/>
            <a:ext cx="4572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Taken between Nautical Twilight and Sun Rise</a:t>
            </a:r>
          </a:p>
        </p:txBody>
      </p:sp>
      <p:sp>
        <p:nvSpPr>
          <p:cNvPr id="20" name="Subtitle 3">
            <a:extLst>
              <a:ext uri="{FF2B5EF4-FFF2-40B4-BE49-F238E27FC236}">
                <a16:creationId xmlns:a16="http://schemas.microsoft.com/office/drawing/2014/main" id="{EFB75188-77DC-4116-92DF-F88655A11390}"/>
              </a:ext>
            </a:extLst>
          </p:cNvPr>
          <p:cNvSpPr txBox="1">
            <a:spLocks/>
          </p:cNvSpPr>
          <p:nvPr/>
        </p:nvSpPr>
        <p:spPr>
          <a:xfrm>
            <a:off x="6753225" y="2581428"/>
            <a:ext cx="2057399" cy="36933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3 Point Fix by LOP</a:t>
            </a:r>
          </a:p>
        </p:txBody>
      </p:sp>
      <p:sp>
        <p:nvSpPr>
          <p:cNvPr id="21" name="Subtitle 3">
            <a:extLst>
              <a:ext uri="{FF2B5EF4-FFF2-40B4-BE49-F238E27FC236}">
                <a16:creationId xmlns:a16="http://schemas.microsoft.com/office/drawing/2014/main" id="{57B76ACC-4D2F-4368-BDDF-3233355DB29D}"/>
              </a:ext>
            </a:extLst>
          </p:cNvPr>
          <p:cNvSpPr txBox="1">
            <a:spLocks/>
          </p:cNvSpPr>
          <p:nvPr/>
        </p:nvSpPr>
        <p:spPr>
          <a:xfrm>
            <a:off x="114301" y="3035959"/>
            <a:ext cx="1819274" cy="36933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Sunrise</a:t>
            </a:r>
          </a:p>
        </p:txBody>
      </p:sp>
      <p:sp>
        <p:nvSpPr>
          <p:cNvPr id="22" name="Subtitle 3">
            <a:extLst>
              <a:ext uri="{FF2B5EF4-FFF2-40B4-BE49-F238E27FC236}">
                <a16:creationId xmlns:a16="http://schemas.microsoft.com/office/drawing/2014/main" id="{2C6DBE53-31DF-4425-8791-A1587477462D}"/>
              </a:ext>
            </a:extLst>
          </p:cNvPr>
          <p:cNvSpPr txBox="1">
            <a:spLocks/>
          </p:cNvSpPr>
          <p:nvPr/>
        </p:nvSpPr>
        <p:spPr>
          <a:xfrm>
            <a:off x="142876" y="3493680"/>
            <a:ext cx="1819274" cy="36933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Morning </a:t>
            </a:r>
          </a:p>
        </p:txBody>
      </p:sp>
      <p:sp>
        <p:nvSpPr>
          <p:cNvPr id="23" name="Subtitle 3">
            <a:extLst>
              <a:ext uri="{FF2B5EF4-FFF2-40B4-BE49-F238E27FC236}">
                <a16:creationId xmlns:a16="http://schemas.microsoft.com/office/drawing/2014/main" id="{C95F6572-65EF-4319-B687-3DC34298FD7E}"/>
              </a:ext>
            </a:extLst>
          </p:cNvPr>
          <p:cNvSpPr txBox="1">
            <a:spLocks/>
          </p:cNvSpPr>
          <p:nvPr/>
        </p:nvSpPr>
        <p:spPr>
          <a:xfrm>
            <a:off x="142876" y="3923549"/>
            <a:ext cx="1819274" cy="36933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Local Noon</a:t>
            </a:r>
          </a:p>
        </p:txBody>
      </p:sp>
      <p:sp>
        <p:nvSpPr>
          <p:cNvPr id="24" name="Subtitle 3">
            <a:extLst>
              <a:ext uri="{FF2B5EF4-FFF2-40B4-BE49-F238E27FC236}">
                <a16:creationId xmlns:a16="http://schemas.microsoft.com/office/drawing/2014/main" id="{7E1B4EF0-8DDD-4E1F-A2F7-F57522E7D31D}"/>
              </a:ext>
            </a:extLst>
          </p:cNvPr>
          <p:cNvSpPr txBox="1">
            <a:spLocks/>
          </p:cNvSpPr>
          <p:nvPr/>
        </p:nvSpPr>
        <p:spPr>
          <a:xfrm>
            <a:off x="180976" y="4636453"/>
            <a:ext cx="1819274" cy="36933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Afternoon</a:t>
            </a:r>
          </a:p>
        </p:txBody>
      </p:sp>
      <p:sp>
        <p:nvSpPr>
          <p:cNvPr id="26" name="Subtitle 3">
            <a:extLst>
              <a:ext uri="{FF2B5EF4-FFF2-40B4-BE49-F238E27FC236}">
                <a16:creationId xmlns:a16="http://schemas.microsoft.com/office/drawing/2014/main" id="{9637323E-8B79-4E25-A08C-C5EEDFC43B00}"/>
              </a:ext>
            </a:extLst>
          </p:cNvPr>
          <p:cNvSpPr txBox="1">
            <a:spLocks/>
          </p:cNvSpPr>
          <p:nvPr/>
        </p:nvSpPr>
        <p:spPr>
          <a:xfrm>
            <a:off x="180976" y="5030273"/>
            <a:ext cx="1819274" cy="36933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Sunset</a:t>
            </a:r>
          </a:p>
        </p:txBody>
      </p:sp>
      <p:sp>
        <p:nvSpPr>
          <p:cNvPr id="27" name="Subtitle 3">
            <a:extLst>
              <a:ext uri="{FF2B5EF4-FFF2-40B4-BE49-F238E27FC236}">
                <a16:creationId xmlns:a16="http://schemas.microsoft.com/office/drawing/2014/main" id="{BDFB7E94-86B7-42F0-A688-3C9468C1D37F}"/>
              </a:ext>
            </a:extLst>
          </p:cNvPr>
          <p:cNvSpPr txBox="1">
            <a:spLocks/>
          </p:cNvSpPr>
          <p:nvPr/>
        </p:nvSpPr>
        <p:spPr>
          <a:xfrm>
            <a:off x="171451" y="5470533"/>
            <a:ext cx="1819274" cy="36933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Evening Stars  </a:t>
            </a:r>
          </a:p>
        </p:txBody>
      </p:sp>
      <p:sp>
        <p:nvSpPr>
          <p:cNvPr id="28" name="TextBox 27">
            <a:extLst>
              <a:ext uri="{FF2B5EF4-FFF2-40B4-BE49-F238E27FC236}">
                <a16:creationId xmlns:a16="http://schemas.microsoft.com/office/drawing/2014/main" id="{23D40F65-0616-4AE2-A9E6-F62B8E50F6AC}"/>
              </a:ext>
            </a:extLst>
          </p:cNvPr>
          <p:cNvSpPr txBox="1"/>
          <p:nvPr/>
        </p:nvSpPr>
        <p:spPr>
          <a:xfrm>
            <a:off x="1962150" y="5450766"/>
            <a:ext cx="4572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Taken between Sunset and Nautical Twilight</a:t>
            </a:r>
          </a:p>
        </p:txBody>
      </p:sp>
      <p:sp>
        <p:nvSpPr>
          <p:cNvPr id="29" name="TextBox 28">
            <a:extLst>
              <a:ext uri="{FF2B5EF4-FFF2-40B4-BE49-F238E27FC236}">
                <a16:creationId xmlns:a16="http://schemas.microsoft.com/office/drawing/2014/main" id="{7C129F34-C05D-47BC-8F51-A054B84CBCAC}"/>
              </a:ext>
            </a:extLst>
          </p:cNvPr>
          <p:cNvSpPr txBox="1"/>
          <p:nvPr/>
        </p:nvSpPr>
        <p:spPr>
          <a:xfrm>
            <a:off x="1962150" y="3043385"/>
            <a:ext cx="4572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34’ of Arc / Sun Semi Diameter above horizon</a:t>
            </a:r>
          </a:p>
        </p:txBody>
      </p:sp>
      <p:sp>
        <p:nvSpPr>
          <p:cNvPr id="30" name="Subtitle 3">
            <a:extLst>
              <a:ext uri="{FF2B5EF4-FFF2-40B4-BE49-F238E27FC236}">
                <a16:creationId xmlns:a16="http://schemas.microsoft.com/office/drawing/2014/main" id="{26B71022-4901-4D30-A899-CD89F425AC82}"/>
              </a:ext>
            </a:extLst>
          </p:cNvPr>
          <p:cNvSpPr txBox="1">
            <a:spLocks/>
          </p:cNvSpPr>
          <p:nvPr/>
        </p:nvSpPr>
        <p:spPr>
          <a:xfrm>
            <a:off x="6753224" y="3052021"/>
            <a:ext cx="2057399" cy="36933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Gyro Check</a:t>
            </a:r>
          </a:p>
        </p:txBody>
      </p:sp>
      <p:sp>
        <p:nvSpPr>
          <p:cNvPr id="31" name="Subtitle 3">
            <a:extLst>
              <a:ext uri="{FF2B5EF4-FFF2-40B4-BE49-F238E27FC236}">
                <a16:creationId xmlns:a16="http://schemas.microsoft.com/office/drawing/2014/main" id="{BB71FD7E-A302-440A-B237-837D7D8731FD}"/>
              </a:ext>
            </a:extLst>
          </p:cNvPr>
          <p:cNvSpPr txBox="1">
            <a:spLocks/>
          </p:cNvSpPr>
          <p:nvPr/>
        </p:nvSpPr>
        <p:spPr>
          <a:xfrm>
            <a:off x="6753221" y="5048478"/>
            <a:ext cx="2057399" cy="36933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Gyro Check</a:t>
            </a:r>
          </a:p>
        </p:txBody>
      </p:sp>
      <p:sp>
        <p:nvSpPr>
          <p:cNvPr id="32" name="TextBox 31">
            <a:extLst>
              <a:ext uri="{FF2B5EF4-FFF2-40B4-BE49-F238E27FC236}">
                <a16:creationId xmlns:a16="http://schemas.microsoft.com/office/drawing/2014/main" id="{FAC5D203-9798-478E-B114-458E8D473852}"/>
              </a:ext>
            </a:extLst>
          </p:cNvPr>
          <p:cNvSpPr txBox="1"/>
          <p:nvPr/>
        </p:nvSpPr>
        <p:spPr>
          <a:xfrm>
            <a:off x="1947863" y="5022847"/>
            <a:ext cx="4572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34’ of Arc / Sun Semi-Diameter above horizon</a:t>
            </a:r>
          </a:p>
        </p:txBody>
      </p:sp>
      <p:sp>
        <p:nvSpPr>
          <p:cNvPr id="33" name="TextBox 32">
            <a:extLst>
              <a:ext uri="{FF2B5EF4-FFF2-40B4-BE49-F238E27FC236}">
                <a16:creationId xmlns:a16="http://schemas.microsoft.com/office/drawing/2014/main" id="{A6FC41F0-481D-4A10-B8B8-8BF3FDA6E420}"/>
              </a:ext>
            </a:extLst>
          </p:cNvPr>
          <p:cNvSpPr txBox="1"/>
          <p:nvPr/>
        </p:nvSpPr>
        <p:spPr>
          <a:xfrm>
            <a:off x="1962150" y="3518168"/>
            <a:ext cx="4572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Take Sight of Sun’s Altitude</a:t>
            </a:r>
          </a:p>
        </p:txBody>
      </p:sp>
      <p:sp>
        <p:nvSpPr>
          <p:cNvPr id="34" name="Subtitle 3">
            <a:extLst>
              <a:ext uri="{FF2B5EF4-FFF2-40B4-BE49-F238E27FC236}">
                <a16:creationId xmlns:a16="http://schemas.microsoft.com/office/drawing/2014/main" id="{FFA8DF89-0AC6-42BA-9DEC-1EB8CBBD82BA}"/>
              </a:ext>
            </a:extLst>
          </p:cNvPr>
          <p:cNvSpPr txBox="1">
            <a:spLocks/>
          </p:cNvSpPr>
          <p:nvPr/>
        </p:nvSpPr>
        <p:spPr>
          <a:xfrm>
            <a:off x="6753223" y="3518168"/>
            <a:ext cx="2057399" cy="36933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Gain 1 LOP</a:t>
            </a:r>
          </a:p>
        </p:txBody>
      </p:sp>
      <p:sp>
        <p:nvSpPr>
          <p:cNvPr id="35" name="Subtitle 3">
            <a:extLst>
              <a:ext uri="{FF2B5EF4-FFF2-40B4-BE49-F238E27FC236}">
                <a16:creationId xmlns:a16="http://schemas.microsoft.com/office/drawing/2014/main" id="{223F993A-4CFD-4A3C-927C-3D47AC68B48C}"/>
              </a:ext>
            </a:extLst>
          </p:cNvPr>
          <p:cNvSpPr txBox="1">
            <a:spLocks/>
          </p:cNvSpPr>
          <p:nvPr/>
        </p:nvSpPr>
        <p:spPr>
          <a:xfrm>
            <a:off x="6753222" y="3937642"/>
            <a:ext cx="2057399" cy="36933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Second LOP and Latitude</a:t>
            </a:r>
          </a:p>
        </p:txBody>
      </p:sp>
      <p:sp>
        <p:nvSpPr>
          <p:cNvPr id="36" name="TextBox 35">
            <a:extLst>
              <a:ext uri="{FF2B5EF4-FFF2-40B4-BE49-F238E27FC236}">
                <a16:creationId xmlns:a16="http://schemas.microsoft.com/office/drawing/2014/main" id="{D7C2FF00-8028-43D7-A0ED-6E222D3D74C2}"/>
              </a:ext>
            </a:extLst>
          </p:cNvPr>
          <p:cNvSpPr txBox="1"/>
          <p:nvPr/>
        </p:nvSpPr>
        <p:spPr>
          <a:xfrm>
            <a:off x="1962150" y="3920082"/>
            <a:ext cx="4572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Take Sight of Sun’s Altitude</a:t>
            </a:r>
          </a:p>
        </p:txBody>
      </p:sp>
      <p:sp>
        <p:nvSpPr>
          <p:cNvPr id="37" name="TextBox 36">
            <a:extLst>
              <a:ext uri="{FF2B5EF4-FFF2-40B4-BE49-F238E27FC236}">
                <a16:creationId xmlns:a16="http://schemas.microsoft.com/office/drawing/2014/main" id="{C827C789-FAA6-4BE8-9340-7CB93FA1C07E}"/>
              </a:ext>
            </a:extLst>
          </p:cNvPr>
          <p:cNvSpPr txBox="1"/>
          <p:nvPr/>
        </p:nvSpPr>
        <p:spPr>
          <a:xfrm>
            <a:off x="2000250" y="4604204"/>
            <a:ext cx="4572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Take Sight of Sun’s Altitude</a:t>
            </a:r>
          </a:p>
        </p:txBody>
      </p:sp>
      <p:sp>
        <p:nvSpPr>
          <p:cNvPr id="38" name="Subtitle 3">
            <a:extLst>
              <a:ext uri="{FF2B5EF4-FFF2-40B4-BE49-F238E27FC236}">
                <a16:creationId xmlns:a16="http://schemas.microsoft.com/office/drawing/2014/main" id="{2C6E8F72-C68B-4E62-B60A-A269134FB010}"/>
              </a:ext>
            </a:extLst>
          </p:cNvPr>
          <p:cNvSpPr txBox="1">
            <a:spLocks/>
          </p:cNvSpPr>
          <p:nvPr/>
        </p:nvSpPr>
        <p:spPr>
          <a:xfrm>
            <a:off x="6772272" y="5423262"/>
            <a:ext cx="2057399" cy="36933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3 Point Fix by LOP</a:t>
            </a:r>
          </a:p>
        </p:txBody>
      </p:sp>
      <p:sp>
        <p:nvSpPr>
          <p:cNvPr id="39" name="Subtitle 3">
            <a:extLst>
              <a:ext uri="{FF2B5EF4-FFF2-40B4-BE49-F238E27FC236}">
                <a16:creationId xmlns:a16="http://schemas.microsoft.com/office/drawing/2014/main" id="{B3BE0CF3-07E6-4841-ACF3-55280BA17E86}"/>
              </a:ext>
            </a:extLst>
          </p:cNvPr>
          <p:cNvSpPr txBox="1">
            <a:spLocks/>
          </p:cNvSpPr>
          <p:nvPr/>
        </p:nvSpPr>
        <p:spPr>
          <a:xfrm>
            <a:off x="6753222" y="4526884"/>
            <a:ext cx="2352678" cy="36933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Third LOP – complete running fix</a:t>
            </a:r>
          </a:p>
        </p:txBody>
      </p:sp>
    </p:spTree>
    <p:extLst>
      <p:ext uri="{BB962C8B-B14F-4D97-AF65-F5344CB8AC3E}">
        <p14:creationId xmlns:p14="http://schemas.microsoft.com/office/powerpoint/2010/main" val="272366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p:bldP spid="20" grpId="0"/>
      <p:bldP spid="21" grpId="0"/>
      <p:bldP spid="22" grpId="0"/>
      <p:bldP spid="23" grpId="0"/>
      <p:bldP spid="24"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74E821-1C6D-42A9-AF0A-AE7E7441FBB6}"/>
              </a:ext>
            </a:extLst>
          </p:cNvPr>
          <p:cNvPicPr>
            <a:picLocks noChangeAspect="1"/>
          </p:cNvPicPr>
          <p:nvPr/>
        </p:nvPicPr>
        <p:blipFill>
          <a:blip r:embed="rId3"/>
          <a:stretch>
            <a:fillRect/>
          </a:stretch>
        </p:blipFill>
        <p:spPr>
          <a:xfrm>
            <a:off x="0" y="0"/>
            <a:ext cx="9144000" cy="1719072"/>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solidFill>
                  <a:schemeClr val="bg1"/>
                </a:solidFill>
                <a:latin typeface="Calibri" panose="020F0502020204030204" pitchFamily="34" charset="0"/>
                <a:cs typeface="Calibri" panose="020F0502020204030204" pitchFamily="34" charset="0"/>
              </a:rPr>
              <a:t>Enabling Objectives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nvPr>
        </p:nvGraphicFramePr>
        <p:xfrm>
          <a:off x="152400" y="1780316"/>
          <a:ext cx="8781982" cy="4555748"/>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267589">
                <a:tc>
                  <a:txBody>
                    <a:bodyPr/>
                    <a:lstStyle/>
                    <a:p>
                      <a:pPr marL="0" marR="0" hangingPunct="0">
                        <a:spcBef>
                          <a:spcPts val="0"/>
                        </a:spcBef>
                        <a:spcAft>
                          <a:spcPts val="0"/>
                        </a:spcAft>
                      </a:pP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281428">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 – DESCRIBE The planning involved to conduct CELNAV.</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2 - DEFINE Local Hour Angle in relation to identifying Celestial Bodies (CBs).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3 - DESCRIBE Dead Reckoning and relationship of Assumed Position (AP) to Time.</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4 - EXPLAIN How to identify the best CBs to navigate from.</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5 - EXPLAIN Circle of Equal Altitude.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6 - DESCRIBE The Altitude Intercept Method.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7 - DEFINE Sunrise / Sunset in relation to the Visible Horizon.</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8 - DESCRIBE The importance of accurate Gyro Compasses and effect on Navigation / Weapon Systems.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9 - EXPLAIN How to calculate Gyro Error from the bearing of Sunrise / Sunset.</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10 - DESCRIBE How to fix from the Sun using a Running Fix (Sun Run Sun).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11 - DESCRIBE Meridian Passage and the calculation of Latitude.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12 - DESCRIBE The Day’s Work in Celestial Navigation. </a:t>
                      </a:r>
                    </a:p>
                    <a:p>
                      <a:pPr marL="0" marR="0" hangingPunct="0">
                        <a:spcBef>
                          <a:spcPts val="0"/>
                        </a:spcBef>
                        <a:spcAft>
                          <a:spcPts val="0"/>
                        </a:spcAft>
                      </a:pPr>
                      <a:endParaRPr lang="en-US" sz="16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282302053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4CC930-7ED1-4E35-828D-E1BF5634DEAD}"/>
              </a:ext>
            </a:extLst>
          </p:cNvPr>
          <p:cNvPicPr>
            <a:picLocks noChangeAspect="1"/>
          </p:cNvPicPr>
          <p:nvPr/>
        </p:nvPicPr>
        <p:blipFill>
          <a:blip r:embed="rId3"/>
          <a:stretch>
            <a:fillRect/>
          </a:stretch>
        </p:blipFill>
        <p:spPr>
          <a:xfrm>
            <a:off x="0" y="0"/>
            <a:ext cx="9144000" cy="1719072"/>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solidFill>
                  <a:schemeClr val="bg1"/>
                </a:solidFill>
                <a:latin typeface="Calibri" panose="020F0502020204030204" pitchFamily="34" charset="0"/>
                <a:cs typeface="Calibri" panose="020F0502020204030204" pitchFamily="34" charset="0"/>
              </a:rPr>
              <a:t>Questions?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3835D5E-4AEF-48D3-8C6D-4C49494E2A7F}"/>
              </a:ext>
            </a:extLst>
          </p:cNvPr>
          <p:cNvPicPr>
            <a:picLocks noChangeAspect="1"/>
          </p:cNvPicPr>
          <p:nvPr/>
        </p:nvPicPr>
        <p:blipFill>
          <a:blip r:embed="rId5"/>
          <a:stretch>
            <a:fillRect/>
          </a:stretch>
        </p:blipFill>
        <p:spPr>
          <a:xfrm>
            <a:off x="914400" y="1885775"/>
            <a:ext cx="7125256" cy="3998561"/>
          </a:xfrm>
          <a:prstGeom prst="rect">
            <a:avLst/>
          </a:prstGeom>
        </p:spPr>
      </p:pic>
    </p:spTree>
    <p:extLst>
      <p:ext uri="{BB962C8B-B14F-4D97-AF65-F5344CB8AC3E}">
        <p14:creationId xmlns:p14="http://schemas.microsoft.com/office/powerpoint/2010/main" val="160786541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191B76-CF6F-4495-BE19-78833BE25086}"/>
              </a:ext>
            </a:extLst>
          </p:cNvPr>
          <p:cNvPicPr>
            <a:picLocks noChangeAspect="1"/>
          </p:cNvPicPr>
          <p:nvPr/>
        </p:nvPicPr>
        <p:blipFill>
          <a:blip r:embed="rId3"/>
          <a:stretch>
            <a:fillRect/>
          </a:stretch>
        </p:blipFill>
        <p:spPr>
          <a:xfrm>
            <a:off x="0" y="0"/>
            <a:ext cx="9144000" cy="1719072"/>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solidFill>
                  <a:schemeClr val="bg1"/>
                </a:solidFill>
                <a:latin typeface="Calibri" panose="020F0502020204030204" pitchFamily="34" charset="0"/>
                <a:cs typeface="Calibri" panose="020F0502020204030204" pitchFamily="34" charset="0"/>
              </a:rPr>
              <a:t>What is the U.S. Navy Policy on CELNAV?</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DB3BA741-55C6-4544-BE33-B687BEF9B0A4}"/>
              </a:ext>
            </a:extLst>
          </p:cNvPr>
          <p:cNvSpPr/>
          <p:nvPr/>
        </p:nvSpPr>
        <p:spPr>
          <a:xfrm>
            <a:off x="152400" y="1828800"/>
            <a:ext cx="8763000" cy="4247317"/>
          </a:xfrm>
          <a:prstGeom prst="rect">
            <a:avLst/>
          </a:prstGeom>
        </p:spPr>
        <p:txBody>
          <a:bodyPr wrap="square">
            <a:spAutoFit/>
          </a:bodyPr>
          <a:lstStyle/>
          <a:p>
            <a:pPr lvl="0" algn="l" fontAlgn="auto" hangingPunct="0">
              <a:spcBef>
                <a:spcPts val="0"/>
              </a:spcBef>
              <a:spcAft>
                <a:spcPts val="0"/>
              </a:spcAft>
            </a:pPr>
            <a:r>
              <a:rPr lang="en-US" sz="2800" dirty="0">
                <a:solidFill>
                  <a:prstClr val="black"/>
                </a:solidFill>
                <a:latin typeface="Times New Roman" panose="02020603050405020304" pitchFamily="18" charset="0"/>
                <a:ea typeface="Times New Roman" panose="02020603050405020304" pitchFamily="18" charset="0"/>
              </a:rPr>
              <a:t>-Per the NAVDORM, Celestial Navigation must be conducted, weather permitting, </a:t>
            </a:r>
            <a:r>
              <a:rPr lang="en-US" sz="2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every day in Open Ocean</a:t>
            </a:r>
            <a:r>
              <a:rPr lang="en-US" sz="2800" dirty="0">
                <a:solidFill>
                  <a:prstClr val="black"/>
                </a:solidFill>
                <a:latin typeface="Times New Roman" panose="02020603050405020304" pitchFamily="18" charset="0"/>
                <a:ea typeface="Times New Roman" panose="02020603050405020304" pitchFamily="18" charset="0"/>
              </a:rPr>
              <a:t>.</a:t>
            </a:r>
          </a:p>
          <a:p>
            <a:pPr lvl="0" algn="l" fontAlgn="auto" hangingPunct="0">
              <a:spcBef>
                <a:spcPts val="0"/>
              </a:spcBef>
              <a:spcAft>
                <a:spcPts val="0"/>
              </a:spcAft>
            </a:pPr>
            <a:endParaRPr lang="en-US" sz="2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800" dirty="0">
                <a:solidFill>
                  <a:prstClr val="black"/>
                </a:solidFill>
                <a:latin typeface="Times New Roman" panose="02020603050405020304" pitchFamily="18" charset="0"/>
                <a:ea typeface="Times New Roman" panose="02020603050405020304" pitchFamily="18" charset="0"/>
              </a:rPr>
              <a:t>-This means that CELNAV is being conducted around the world by </a:t>
            </a:r>
            <a:r>
              <a:rPr lang="en-US" sz="2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ALL</a:t>
            </a:r>
            <a:r>
              <a:rPr lang="en-US" sz="2800" dirty="0">
                <a:solidFill>
                  <a:prstClr val="black"/>
                </a:solidFill>
                <a:latin typeface="Times New Roman" panose="02020603050405020304" pitchFamily="18" charset="0"/>
                <a:ea typeface="Times New Roman" panose="02020603050405020304" pitchFamily="18" charset="0"/>
              </a:rPr>
              <a:t> surface ships IAW NAVDORM.</a:t>
            </a:r>
          </a:p>
          <a:p>
            <a:pPr lvl="0" algn="l" fontAlgn="auto" hangingPunct="0">
              <a:spcBef>
                <a:spcPts val="0"/>
              </a:spcBef>
              <a:spcAft>
                <a:spcPts val="0"/>
              </a:spcAft>
            </a:pPr>
            <a:endParaRPr lang="en-US" sz="2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800" dirty="0">
                <a:solidFill>
                  <a:prstClr val="black"/>
                </a:solidFill>
                <a:latin typeface="Times New Roman" panose="02020603050405020304" pitchFamily="18" charset="0"/>
                <a:ea typeface="Times New Roman" panose="02020603050405020304" pitchFamily="18" charset="0"/>
              </a:rPr>
              <a:t>-We must familiarize ourselves with the process, commonly called a </a:t>
            </a:r>
            <a:r>
              <a:rPr lang="en-US" sz="2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Celestial’s Days Work in Navigation</a:t>
            </a:r>
            <a:r>
              <a:rPr lang="en-US" sz="2800" dirty="0">
                <a:solidFill>
                  <a:prstClr val="black"/>
                </a:solidFill>
                <a:latin typeface="Times New Roman" panose="02020603050405020304" pitchFamily="18" charset="0"/>
                <a:ea typeface="Times New Roman" panose="02020603050405020304" pitchFamily="18" charset="0"/>
              </a:rPr>
              <a:t>.</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2201884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A36A7D-9F56-4588-9D68-F830702E0BD9}"/>
              </a:ext>
            </a:extLst>
          </p:cNvPr>
          <p:cNvPicPr>
            <a:picLocks noChangeAspect="1"/>
          </p:cNvPicPr>
          <p:nvPr/>
        </p:nvPicPr>
        <p:blipFill>
          <a:blip r:embed="rId3"/>
          <a:stretch>
            <a:fillRect/>
          </a:stretch>
        </p:blipFill>
        <p:spPr>
          <a:xfrm>
            <a:off x="0" y="0"/>
            <a:ext cx="9144000" cy="1719072"/>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solidFill>
                  <a:schemeClr val="bg1"/>
                </a:solidFill>
                <a:latin typeface="Calibri" panose="020F0502020204030204" pitchFamily="34" charset="0"/>
                <a:cs typeface="Calibri" panose="020F0502020204030204" pitchFamily="34" charset="0"/>
              </a:rPr>
              <a:t>Celestial Navigation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4733" y="1704737"/>
            <a:ext cx="4805333" cy="6709529"/>
          </a:xfrm>
          <a:prstGeom prst="rect">
            <a:avLst/>
          </a:prstGeom>
        </p:spPr>
        <p:txBody>
          <a:bodyPr wrap="square">
            <a:spAutoFit/>
          </a:bodyPr>
          <a:lstStyle/>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-In the modern navigation era with GPS positioning, CELNAV is primarily used to verify the accuracy of GPS in Open Ocean and equipment accuracy.</a:t>
            </a:r>
          </a:p>
          <a:p>
            <a:pPr lvl="0" algn="l" fontAlgn="auto" hangingPunct="0">
              <a:spcBef>
                <a:spcPts val="0"/>
              </a:spcBef>
              <a:spcAft>
                <a:spcPts val="0"/>
              </a:spcAft>
            </a:pPr>
            <a:endParaRPr lang="en-US" sz="20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-It also doubles as practical experience in sight reductions and celestial fix calculations for bridge </a:t>
            </a:r>
            <a:r>
              <a:rPr lang="en-US" sz="2000" dirty="0" err="1">
                <a:solidFill>
                  <a:prstClr val="black"/>
                </a:solidFill>
                <a:latin typeface="Times New Roman" panose="02020603050405020304" pitchFamily="18" charset="0"/>
                <a:ea typeface="Times New Roman" panose="02020603050405020304" pitchFamily="18" charset="0"/>
              </a:rPr>
              <a:t>watchstanders</a:t>
            </a:r>
            <a:r>
              <a:rPr lang="en-US" sz="2000" dirty="0">
                <a:solidFill>
                  <a:prstClr val="black"/>
                </a:solidFill>
                <a:latin typeface="Times New Roman" panose="02020603050405020304" pitchFamily="18" charset="0"/>
                <a:ea typeface="Times New Roman" panose="02020603050405020304" pitchFamily="18" charset="0"/>
              </a:rPr>
              <a:t> and Junior Officers.</a:t>
            </a:r>
          </a:p>
          <a:p>
            <a:pPr lvl="0" algn="l" fontAlgn="auto" hangingPunct="0">
              <a:spcBef>
                <a:spcPts val="0"/>
              </a:spcBef>
              <a:spcAft>
                <a:spcPts val="0"/>
              </a:spcAft>
            </a:pPr>
            <a:endParaRPr lang="en-US" sz="20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-It provides an effective fallback should GPS fail or be denied while in Open Ocean transits.</a:t>
            </a:r>
          </a:p>
          <a:p>
            <a:pPr lvl="0" algn="l" fontAlgn="auto" hangingPunct="0">
              <a:spcBef>
                <a:spcPts val="0"/>
              </a:spcBef>
              <a:spcAft>
                <a:spcPts val="0"/>
              </a:spcAft>
            </a:pPr>
            <a:endParaRPr lang="en-US" sz="20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-It is an essential skillset for a mariner.</a:t>
            </a: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32A9B6A2-6554-4527-A710-1FF175F176A4}"/>
              </a:ext>
            </a:extLst>
          </p:cNvPr>
          <p:cNvPicPr>
            <a:picLocks noChangeAspect="1"/>
          </p:cNvPicPr>
          <p:nvPr/>
        </p:nvPicPr>
        <p:blipFill>
          <a:blip r:embed="rId5"/>
          <a:stretch>
            <a:fillRect/>
          </a:stretch>
        </p:blipFill>
        <p:spPr>
          <a:xfrm>
            <a:off x="4725746" y="2438400"/>
            <a:ext cx="4418254" cy="2867263"/>
          </a:xfrm>
          <a:prstGeom prst="rect">
            <a:avLst/>
          </a:prstGeom>
        </p:spPr>
      </p:pic>
    </p:spTree>
    <p:extLst>
      <p:ext uri="{BB962C8B-B14F-4D97-AF65-F5344CB8AC3E}">
        <p14:creationId xmlns:p14="http://schemas.microsoft.com/office/powerpoint/2010/main" val="388627508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A36A7D-9F56-4588-9D68-F830702E0BD9}"/>
              </a:ext>
            </a:extLst>
          </p:cNvPr>
          <p:cNvPicPr>
            <a:picLocks noChangeAspect="1"/>
          </p:cNvPicPr>
          <p:nvPr/>
        </p:nvPicPr>
        <p:blipFill>
          <a:blip r:embed="rId3"/>
          <a:stretch>
            <a:fillRect/>
          </a:stretch>
        </p:blipFill>
        <p:spPr>
          <a:xfrm>
            <a:off x="0" y="0"/>
            <a:ext cx="9144000" cy="1719072"/>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solidFill>
                  <a:schemeClr val="bg1"/>
                </a:solidFill>
                <a:latin typeface="Calibri" panose="020F0502020204030204" pitchFamily="34" charset="0"/>
                <a:cs typeface="Calibri" panose="020F0502020204030204" pitchFamily="34" charset="0"/>
              </a:rPr>
              <a:t>Celestial Navigation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828800"/>
            <a:ext cx="8763000" cy="4647426"/>
          </a:xfrm>
          <a:prstGeom prst="rect">
            <a:avLst/>
          </a:prstGeom>
        </p:spPr>
        <p:txBody>
          <a:bodyPr wrap="square">
            <a:spAutoFit/>
          </a:bodyPr>
          <a:lstStyle/>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-Many ships will conduct Trans-Oceanic voyages only by fixing celestial positions.</a:t>
            </a:r>
          </a:p>
          <a:p>
            <a:pPr lvl="0" algn="l" fontAlgn="auto" hangingPunct="0">
              <a:spcBef>
                <a:spcPts val="0"/>
              </a:spcBef>
              <a:spcAft>
                <a:spcPts val="0"/>
              </a:spcAft>
            </a:pPr>
            <a:endParaRPr lang="en-US" sz="20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-Within sight of land, the ship will receive it’s last fix by GPS, Visual or RADAR means. </a:t>
            </a:r>
          </a:p>
          <a:p>
            <a:pPr lvl="0" algn="l" fontAlgn="auto" hangingPunct="0">
              <a:spcBef>
                <a:spcPts val="0"/>
              </a:spcBef>
              <a:spcAft>
                <a:spcPts val="0"/>
              </a:spcAft>
            </a:pPr>
            <a:endParaRPr lang="en-US" sz="20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-From there, with an </a:t>
            </a:r>
            <a:r>
              <a:rPr lang="en-US" sz="20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Assumed Position (AP)</a:t>
            </a:r>
            <a:r>
              <a:rPr lang="en-US" sz="2000" dirty="0">
                <a:solidFill>
                  <a:prstClr val="black"/>
                </a:solidFill>
                <a:latin typeface="Times New Roman" panose="02020603050405020304" pitchFamily="18" charset="0"/>
                <a:ea typeface="Times New Roman" panose="02020603050405020304" pitchFamily="18" charset="0"/>
              </a:rPr>
              <a:t> based on their </a:t>
            </a:r>
            <a:r>
              <a:rPr lang="en-US" sz="20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Dead Reckoning (DR)</a:t>
            </a:r>
            <a:r>
              <a:rPr lang="en-US" sz="2000" dirty="0">
                <a:solidFill>
                  <a:prstClr val="black"/>
                </a:solidFill>
                <a:latin typeface="Times New Roman" panose="02020603050405020304" pitchFamily="18" charset="0"/>
                <a:ea typeface="Times New Roman" panose="02020603050405020304" pitchFamily="18" charset="0"/>
              </a:rPr>
              <a:t>, they can conduct CELNAV and update their position with celestial fixes for the entirety of the transit!</a:t>
            </a:r>
          </a:p>
          <a:p>
            <a:pPr lvl="0" algn="l" fontAlgn="auto" hangingPunct="0">
              <a:spcBef>
                <a:spcPts val="0"/>
              </a:spcBef>
              <a:spcAft>
                <a:spcPts val="0"/>
              </a:spcAft>
            </a:pPr>
            <a:endParaRPr lang="en-US" sz="20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-With the NAVDORM policy on Day’s Work in Navigation, we can lay the foundation for how to effectively determine our position using </a:t>
            </a:r>
            <a:r>
              <a:rPr lang="en-US" sz="20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ONLY</a:t>
            </a:r>
            <a:r>
              <a:rPr lang="en-US" sz="2000" dirty="0">
                <a:solidFill>
                  <a:prstClr val="black"/>
                </a:solidFill>
                <a:latin typeface="Times New Roman" panose="02020603050405020304" pitchFamily="18" charset="0"/>
                <a:ea typeface="Times New Roman" panose="02020603050405020304" pitchFamily="18" charset="0"/>
              </a:rPr>
              <a:t> CELNAV.</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836585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A36A7D-9F56-4588-9D68-F830702E0BD9}"/>
              </a:ext>
            </a:extLst>
          </p:cNvPr>
          <p:cNvPicPr>
            <a:picLocks noChangeAspect="1"/>
          </p:cNvPicPr>
          <p:nvPr/>
        </p:nvPicPr>
        <p:blipFill>
          <a:blip r:embed="rId3"/>
          <a:stretch>
            <a:fillRect/>
          </a:stretch>
        </p:blipFill>
        <p:spPr>
          <a:xfrm>
            <a:off x="0" y="0"/>
            <a:ext cx="9144000" cy="1719072"/>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solidFill>
                  <a:schemeClr val="bg1"/>
                </a:solidFill>
                <a:latin typeface="Calibri" panose="020F0502020204030204" pitchFamily="34" charset="0"/>
                <a:cs typeface="Calibri" panose="020F0502020204030204" pitchFamily="34" charset="0"/>
              </a:rPr>
              <a:t>CELNAV Planning</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752600"/>
            <a:ext cx="8763000" cy="5078313"/>
          </a:xfrm>
          <a:prstGeom prst="rect">
            <a:avLst/>
          </a:prstGeom>
        </p:spPr>
        <p:txBody>
          <a:bodyPr wrap="square">
            <a:spAutoFit/>
          </a:bodyPr>
          <a:lstStyle/>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-Effective CELNAV relies on planning.</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-As we discussed previously, the </a:t>
            </a:r>
            <a:r>
              <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Apparent Movement </a:t>
            </a:r>
            <a:r>
              <a:rPr lang="en-US" sz="1800" dirty="0">
                <a:solidFill>
                  <a:prstClr val="black"/>
                </a:solidFill>
                <a:latin typeface="Times New Roman" panose="02020603050405020304" pitchFamily="18" charset="0"/>
                <a:ea typeface="Times New Roman" panose="02020603050405020304" pitchFamily="18" charset="0"/>
              </a:rPr>
              <a:t>of </a:t>
            </a:r>
            <a:r>
              <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Celestial Bodies </a:t>
            </a:r>
            <a:r>
              <a:rPr lang="en-US" sz="1800" dirty="0">
                <a:solidFill>
                  <a:prstClr val="black"/>
                </a:solidFill>
                <a:latin typeface="Times New Roman" panose="02020603050405020304" pitchFamily="18" charset="0"/>
                <a:ea typeface="Times New Roman" panose="02020603050405020304" pitchFamily="18" charset="0"/>
              </a:rPr>
              <a:t>(CBs) can mean their </a:t>
            </a:r>
            <a:r>
              <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Geographic Positions </a:t>
            </a:r>
            <a:r>
              <a:rPr lang="en-US" sz="1800" dirty="0">
                <a:solidFill>
                  <a:prstClr val="black"/>
                </a:solidFill>
                <a:latin typeface="Times New Roman" panose="02020603050405020304" pitchFamily="18" charset="0"/>
                <a:ea typeface="Times New Roman" panose="02020603050405020304" pitchFamily="18" charset="0"/>
              </a:rPr>
              <a:t>(GPs) can move as much as 900kts across the surface of the Earth.  That is 1.5nm per minute!</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-Using the </a:t>
            </a:r>
            <a:r>
              <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Horizon Coordinate System</a:t>
            </a:r>
            <a:r>
              <a:rPr lang="en-US" sz="1800" dirty="0">
                <a:solidFill>
                  <a:prstClr val="black"/>
                </a:solidFill>
                <a:latin typeface="Times New Roman" panose="02020603050405020304" pitchFamily="18" charset="0"/>
                <a:ea typeface="Times New Roman" panose="02020603050405020304" pitchFamily="18" charset="0"/>
              </a:rPr>
              <a:t>, the </a:t>
            </a:r>
            <a:r>
              <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Altitude</a:t>
            </a:r>
            <a:r>
              <a:rPr lang="en-US" sz="1800" dirty="0">
                <a:solidFill>
                  <a:prstClr val="black"/>
                </a:solidFill>
                <a:latin typeface="Times New Roman" panose="02020603050405020304" pitchFamily="18" charset="0"/>
                <a:ea typeface="Times New Roman" panose="02020603050405020304" pitchFamily="18" charset="0"/>
              </a:rPr>
              <a:t> (angle between the CB and the visible horizon) and the </a:t>
            </a:r>
            <a:r>
              <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Azimuth</a:t>
            </a:r>
            <a:r>
              <a:rPr lang="en-US" sz="1800" dirty="0">
                <a:solidFill>
                  <a:prstClr val="black"/>
                </a:solidFill>
                <a:latin typeface="Times New Roman" panose="02020603050405020304" pitchFamily="18" charset="0"/>
                <a:ea typeface="Times New Roman" panose="02020603050405020304" pitchFamily="18" charset="0"/>
              </a:rPr>
              <a:t> (true bearing from our position to the CB) will change as well.</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a:t>
            </a:r>
            <a:r>
              <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Time</a:t>
            </a:r>
            <a:r>
              <a:rPr lang="en-US" sz="1800" dirty="0">
                <a:solidFill>
                  <a:prstClr val="black"/>
                </a:solidFill>
                <a:latin typeface="Times New Roman" panose="02020603050405020304" pitchFamily="18" charset="0"/>
                <a:ea typeface="Times New Roman" panose="02020603050405020304" pitchFamily="18" charset="0"/>
              </a:rPr>
              <a:t> and our </a:t>
            </a:r>
            <a:r>
              <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AP</a:t>
            </a:r>
            <a:r>
              <a:rPr lang="en-US" sz="1800" dirty="0">
                <a:solidFill>
                  <a:prstClr val="black"/>
                </a:solidFill>
                <a:latin typeface="Times New Roman" panose="02020603050405020304" pitchFamily="18" charset="0"/>
                <a:ea typeface="Times New Roman" panose="02020603050405020304" pitchFamily="18" charset="0"/>
              </a:rPr>
              <a:t> become critical factors.</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-We need to calculate the time window of </a:t>
            </a:r>
            <a:r>
              <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Twilight</a:t>
            </a:r>
            <a:r>
              <a:rPr lang="en-US" sz="1800" dirty="0">
                <a:solidFill>
                  <a:prstClr val="black"/>
                </a:solidFill>
                <a:latin typeface="Times New Roman" panose="02020603050405020304" pitchFamily="18" charset="0"/>
                <a:ea typeface="Times New Roman" panose="02020603050405020304" pitchFamily="18" charset="0"/>
              </a:rPr>
              <a:t>, as this is the time when we can see both our horizon and the best CBs needed for CELNAV.</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-With thousands of CBs in the sky, we need the right ones.  To do so, we predict its </a:t>
            </a:r>
            <a:r>
              <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Altitude</a:t>
            </a:r>
            <a:r>
              <a:rPr lang="en-US" sz="1800" dirty="0">
                <a:solidFill>
                  <a:prstClr val="black"/>
                </a:solidFill>
                <a:latin typeface="Times New Roman" panose="02020603050405020304" pitchFamily="18" charset="0"/>
                <a:ea typeface="Times New Roman" panose="02020603050405020304" pitchFamily="18" charset="0"/>
              </a:rPr>
              <a:t> and </a:t>
            </a:r>
            <a:r>
              <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Azimuth</a:t>
            </a:r>
            <a:r>
              <a:rPr lang="en-US" sz="1800" dirty="0">
                <a:solidFill>
                  <a:prstClr val="black"/>
                </a:solidFill>
                <a:latin typeface="Times New Roman" panose="02020603050405020304" pitchFamily="18" charset="0"/>
                <a:ea typeface="Times New Roman" panose="02020603050405020304" pitchFamily="18" charset="0"/>
              </a:rPr>
              <a:t> based on our </a:t>
            </a:r>
            <a:r>
              <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AP.</a:t>
            </a:r>
          </a:p>
          <a:p>
            <a:pPr lvl="0" algn="l" fontAlgn="auto" hangingPunct="0">
              <a:spcBef>
                <a:spcPts val="0"/>
              </a:spcBef>
              <a:spcAft>
                <a:spcPts val="0"/>
              </a:spcAft>
            </a:pPr>
            <a:endPar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8008689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2_Default Design">
  <a:themeElements>
    <a:clrScheme name="">
      <a:dk1>
        <a:srgbClr val="0033CC"/>
      </a:dk1>
      <a:lt1>
        <a:srgbClr val="FFFFFF"/>
      </a:lt1>
      <a:dk2>
        <a:srgbClr val="0033CC"/>
      </a:dk2>
      <a:lt2>
        <a:srgbClr val="000000"/>
      </a:lt2>
      <a:accent1>
        <a:srgbClr val="0033CC"/>
      </a:accent1>
      <a:accent2>
        <a:srgbClr val="0033CC"/>
      </a:accent2>
      <a:accent3>
        <a:srgbClr val="FFFFFF"/>
      </a:accent3>
      <a:accent4>
        <a:srgbClr val="002AAE"/>
      </a:accent4>
      <a:accent5>
        <a:srgbClr val="AAADE2"/>
      </a:accent5>
      <a:accent6>
        <a:srgbClr val="002DB9"/>
      </a:accent6>
      <a:hlink>
        <a:srgbClr val="FF0000"/>
      </a:hlink>
      <a:folHlink>
        <a:srgbClr val="0033CC"/>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Default Design 8">
        <a:dk1>
          <a:srgbClr val="000000"/>
        </a:dk1>
        <a:lt1>
          <a:srgbClr val="FFFFFF"/>
        </a:lt1>
        <a:dk2>
          <a:srgbClr val="404040"/>
        </a:dk2>
        <a:lt2>
          <a:srgbClr val="000000"/>
        </a:lt2>
        <a:accent1>
          <a:srgbClr val="2F2F2F"/>
        </a:accent1>
        <a:accent2>
          <a:srgbClr val="5F5F5F"/>
        </a:accent2>
        <a:accent3>
          <a:srgbClr val="AFAFAF"/>
        </a:accent3>
        <a:accent4>
          <a:srgbClr val="DADADA"/>
        </a:accent4>
        <a:accent5>
          <a:srgbClr val="ADADAD"/>
        </a:accent5>
        <a:accent6>
          <a:srgbClr val="555555"/>
        </a:accent6>
        <a:hlink>
          <a:srgbClr val="727272"/>
        </a:hlink>
        <a:folHlink>
          <a:srgbClr val="8F8F8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64275</TotalTime>
  <Words>5861</Words>
  <Application>Microsoft Office PowerPoint</Application>
  <PresentationFormat>On-screen Show (4:3)</PresentationFormat>
  <Paragraphs>714</Paragraphs>
  <Slides>55</Slides>
  <Notes>55</Notes>
  <HiddenSlides>2</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2</vt:i4>
      </vt:variant>
      <vt:variant>
        <vt:lpstr>Slide Titles</vt:lpstr>
      </vt:variant>
      <vt:variant>
        <vt:i4>55</vt:i4>
      </vt:variant>
    </vt:vector>
  </HeadingPairs>
  <TitlesOfParts>
    <vt:vector size="67" baseType="lpstr">
      <vt:lpstr>ＭＳ Ｐゴシック</vt:lpstr>
      <vt:lpstr>Arial</vt:lpstr>
      <vt:lpstr>Arial Narrow</vt:lpstr>
      <vt:lpstr>Arial Unicode MS</vt:lpstr>
      <vt:lpstr>Calibri</vt:lpstr>
      <vt:lpstr>Times New Roman</vt:lpstr>
      <vt:lpstr>Verdana</vt:lpstr>
      <vt:lpstr>2_Default Design</vt:lpstr>
      <vt:lpstr>Office Theme</vt:lpstr>
      <vt:lpstr>1_Office Theme</vt:lpstr>
      <vt:lpstr>Photo Editor Photo</vt:lpstr>
      <vt:lpstr>Microsoft ClipArt 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USNA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Commissioning / Graduation</dc:title>
  <dc:creator>Maintenance</dc:creator>
  <cp:lastModifiedBy>Wilhelm, Robert G LT USN USNA Annapolis</cp:lastModifiedBy>
  <cp:revision>2344</cp:revision>
  <cp:lastPrinted>2021-08-23T23:35:31Z</cp:lastPrinted>
  <dcterms:created xsi:type="dcterms:W3CDTF">2008-08-04T12:05:44Z</dcterms:created>
  <dcterms:modified xsi:type="dcterms:W3CDTF">2023-05-24T20:47:46Z</dcterms:modified>
</cp:coreProperties>
</file>